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rawings/drawing1.xml" ContentType="application/vnd.openxmlformats-officedocument.drawingml.chartshapes+xml"/>
  <Override PartName="/ppt/drawings/drawing2.xml" ContentType="application/vnd.openxmlformats-officedocument.drawingml.chartshapes+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rts/chart3.xml" ContentType="application/vnd.openxmlformats-officedocument.drawingml.chart+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40233600" cy="31089600"/>
  <p:notesSz cx="6858000" cy="9144000"/>
  <p:defaultTextStyle>
    <a:defPPr>
      <a:defRPr lang="en-US"/>
    </a:defPPr>
    <a:lvl1pPr marL="0" algn="l" defTabSz="2037786" rtl="0" eaLnBrk="1" latinLnBrk="0" hangingPunct="1">
      <a:defRPr sz="8000" kern="1200">
        <a:solidFill>
          <a:schemeClr val="tx1"/>
        </a:solidFill>
        <a:latin typeface="+mn-lt"/>
        <a:ea typeface="+mn-ea"/>
        <a:cs typeface="+mn-cs"/>
      </a:defRPr>
    </a:lvl1pPr>
    <a:lvl2pPr marL="2037786" algn="l" defTabSz="2037786" rtl="0" eaLnBrk="1" latinLnBrk="0" hangingPunct="1">
      <a:defRPr sz="8000" kern="1200">
        <a:solidFill>
          <a:schemeClr val="tx1"/>
        </a:solidFill>
        <a:latin typeface="+mn-lt"/>
        <a:ea typeface="+mn-ea"/>
        <a:cs typeface="+mn-cs"/>
      </a:defRPr>
    </a:lvl2pPr>
    <a:lvl3pPr marL="4075572" algn="l" defTabSz="2037786" rtl="0" eaLnBrk="1" latinLnBrk="0" hangingPunct="1">
      <a:defRPr sz="8000" kern="1200">
        <a:solidFill>
          <a:schemeClr val="tx1"/>
        </a:solidFill>
        <a:latin typeface="+mn-lt"/>
        <a:ea typeface="+mn-ea"/>
        <a:cs typeface="+mn-cs"/>
      </a:defRPr>
    </a:lvl3pPr>
    <a:lvl4pPr marL="6113358" algn="l" defTabSz="2037786" rtl="0" eaLnBrk="1" latinLnBrk="0" hangingPunct="1">
      <a:defRPr sz="8000" kern="1200">
        <a:solidFill>
          <a:schemeClr val="tx1"/>
        </a:solidFill>
        <a:latin typeface="+mn-lt"/>
        <a:ea typeface="+mn-ea"/>
        <a:cs typeface="+mn-cs"/>
      </a:defRPr>
    </a:lvl4pPr>
    <a:lvl5pPr marL="8151144" algn="l" defTabSz="2037786" rtl="0" eaLnBrk="1" latinLnBrk="0" hangingPunct="1">
      <a:defRPr sz="8000" kern="1200">
        <a:solidFill>
          <a:schemeClr val="tx1"/>
        </a:solidFill>
        <a:latin typeface="+mn-lt"/>
        <a:ea typeface="+mn-ea"/>
        <a:cs typeface="+mn-cs"/>
      </a:defRPr>
    </a:lvl5pPr>
    <a:lvl6pPr marL="10188931" algn="l" defTabSz="2037786" rtl="0" eaLnBrk="1" latinLnBrk="0" hangingPunct="1">
      <a:defRPr sz="8000" kern="1200">
        <a:solidFill>
          <a:schemeClr val="tx1"/>
        </a:solidFill>
        <a:latin typeface="+mn-lt"/>
        <a:ea typeface="+mn-ea"/>
        <a:cs typeface="+mn-cs"/>
      </a:defRPr>
    </a:lvl6pPr>
    <a:lvl7pPr marL="12226717" algn="l" defTabSz="2037786" rtl="0" eaLnBrk="1" latinLnBrk="0" hangingPunct="1">
      <a:defRPr sz="8000" kern="1200">
        <a:solidFill>
          <a:schemeClr val="tx1"/>
        </a:solidFill>
        <a:latin typeface="+mn-lt"/>
        <a:ea typeface="+mn-ea"/>
        <a:cs typeface="+mn-cs"/>
      </a:defRPr>
    </a:lvl7pPr>
    <a:lvl8pPr marL="14264503" algn="l" defTabSz="2037786" rtl="0" eaLnBrk="1" latinLnBrk="0" hangingPunct="1">
      <a:defRPr sz="8000" kern="1200">
        <a:solidFill>
          <a:schemeClr val="tx1"/>
        </a:solidFill>
        <a:latin typeface="+mn-lt"/>
        <a:ea typeface="+mn-ea"/>
        <a:cs typeface="+mn-cs"/>
      </a:defRPr>
    </a:lvl8pPr>
    <a:lvl9pPr marL="16302289" algn="l" defTabSz="2037786" rtl="0" eaLnBrk="1" latinLnBrk="0" hangingPunct="1">
      <a:defRPr sz="8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292E7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snapToObjects="1">
      <p:cViewPr varScale="1">
        <p:scale>
          <a:sx n="14" d="100"/>
          <a:sy n="14" d="100"/>
        </p:scale>
        <p:origin x="-1338" y="-222"/>
      </p:cViewPr>
      <p:guideLst>
        <p:guide orient="horz" pos="9792"/>
        <p:guide pos="12672"/>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ilona:Desktop:school:Summer:SDSM&amp;T%20REU:Work:Mesh%2030%20Zinc,%20Unground.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Macintosh%20HD:Users:ilona:Desktop:school:Summer:SDSM&amp;T%20REU:Work:Mesh%2030%20Zn,%20Ground.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ilona:Desktop:school:Summer:SDSM&amp;T%20REU:Work:Speed%20of%20Mass%20Increase%20in%20ZnCl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1800" dirty="0" smtClean="0"/>
              <a:t>30-Mesh </a:t>
            </a:r>
            <a:r>
              <a:rPr lang="en-US" sz="1800" dirty="0"/>
              <a:t>Zn </a:t>
            </a:r>
            <a:r>
              <a:rPr lang="en-US" sz="1800" dirty="0" err="1"/>
              <a:t>Unground</a:t>
            </a:r>
            <a:r>
              <a:rPr lang="en-US" sz="1800" dirty="0"/>
              <a:t>, Average of 5 Samples</a:t>
            </a:r>
          </a:p>
        </c:rich>
      </c:tx>
      <c:layout/>
    </c:title>
    <c:plotArea>
      <c:layout>
        <c:manualLayout>
          <c:layoutTarget val="inner"/>
          <c:xMode val="edge"/>
          <c:yMode val="edge"/>
          <c:x val="0.128641849095219"/>
          <c:y val="8.836961471416982E-2"/>
          <c:w val="0.84156977689005197"/>
          <c:h val="0.78756467004672492"/>
        </c:manualLayout>
      </c:layout>
      <c:scatterChart>
        <c:scatterStyle val="lineMarker"/>
        <c:ser>
          <c:idx val="0"/>
          <c:order val="0"/>
          <c:spPr>
            <a:ln w="28575">
              <a:noFill/>
            </a:ln>
          </c:spPr>
          <c:trendline>
            <c:trendlineType val="linear"/>
            <c:dispRSqr val="1"/>
            <c:dispEq val="1"/>
            <c:trendlineLbl>
              <c:layout>
                <c:manualLayout>
                  <c:x val="-0.32566499826353207"/>
                  <c:y val="0.48859601508864209"/>
                </c:manualLayout>
              </c:layout>
              <c:tx>
                <c:rich>
                  <a:bodyPr/>
                  <a:lstStyle/>
                  <a:p>
                    <a:pPr>
                      <a:defRPr/>
                    </a:pPr>
                    <a:r>
                      <a:rPr lang="en-US" sz="1500" baseline="0" dirty="0" err="1"/>
                      <a:t>y</a:t>
                    </a:r>
                    <a:r>
                      <a:rPr lang="en-US" sz="1500" baseline="0" dirty="0"/>
                      <a:t> = 2.9205x - 6.0448
R² = 0.95823</a:t>
                    </a:r>
                    <a:endParaRPr lang="en-US" sz="1500" dirty="0"/>
                  </a:p>
                </c:rich>
              </c:tx>
              <c:numFmt formatCode="General" sourceLinked="0"/>
            </c:trendlineLbl>
          </c:trendline>
          <c:xVal>
            <c:numRef>
              <c:f>Sheet1!$C$54:$C$61</c:f>
              <c:numCache>
                <c:formatCode>General</c:formatCode>
                <c:ptCount val="8"/>
                <c:pt idx="0">
                  <c:v>2.5502283530550938</c:v>
                </c:pt>
                <c:pt idx="1">
                  <c:v>2.3979400086720375</c:v>
                </c:pt>
                <c:pt idx="2">
                  <c:v>2.255272505103306</c:v>
                </c:pt>
                <c:pt idx="3">
                  <c:v>2.1760912590556809</c:v>
                </c:pt>
                <c:pt idx="4">
                  <c:v>2.02530586526477</c:v>
                </c:pt>
                <c:pt idx="5">
                  <c:v>1.8750612633917001</c:v>
                </c:pt>
                <c:pt idx="6">
                  <c:v>1.7242758696007905</c:v>
                </c:pt>
                <c:pt idx="7">
                  <c:v>1.6532125137753442</c:v>
                </c:pt>
              </c:numCache>
            </c:numRef>
          </c:xVal>
          <c:yVal>
            <c:numRef>
              <c:f>Sheet1!$B$78:$B$85</c:f>
              <c:numCache>
                <c:formatCode>General</c:formatCode>
                <c:ptCount val="8"/>
                <c:pt idx="0">
                  <c:v>1.6799998356274037</c:v>
                </c:pt>
                <c:pt idx="1">
                  <c:v>0.94004120644725409</c:v>
                </c:pt>
                <c:pt idx="2">
                  <c:v>0.25957091428563506</c:v>
                </c:pt>
                <c:pt idx="3">
                  <c:v>8.8836594188171122E-2</c:v>
                </c:pt>
                <c:pt idx="4">
                  <c:v>-0.11405689654221601</c:v>
                </c:pt>
                <c:pt idx="5">
                  <c:v>-0.42202177632656607</c:v>
                </c:pt>
                <c:pt idx="6">
                  <c:v>-0.83521815192320892</c:v>
                </c:pt>
                <c:pt idx="7">
                  <c:v>-1.308303817826991</c:v>
                </c:pt>
              </c:numCache>
            </c:numRef>
          </c:yVal>
        </c:ser>
        <c:axId val="70156672"/>
        <c:axId val="70158592"/>
      </c:scatterChart>
      <c:valAx>
        <c:axId val="70156672"/>
        <c:scaling>
          <c:orientation val="minMax"/>
        </c:scaling>
        <c:axPos val="b"/>
        <c:title>
          <c:tx>
            <c:rich>
              <a:bodyPr/>
              <a:lstStyle/>
              <a:p>
                <a:pPr>
                  <a:defRPr/>
                </a:pPr>
                <a:r>
                  <a:rPr lang="en-US"/>
                  <a:t>log (Particle Size) (µm)</a:t>
                </a:r>
              </a:p>
            </c:rich>
          </c:tx>
          <c:layout>
            <c:manualLayout>
              <c:xMode val="edge"/>
              <c:yMode val="edge"/>
              <c:x val="0.45491112597775107"/>
              <c:y val="0.93905543812815917"/>
            </c:manualLayout>
          </c:layout>
        </c:title>
        <c:numFmt formatCode="0.0" sourceLinked="0"/>
        <c:tickLblPos val="nextTo"/>
        <c:crossAx val="70158592"/>
        <c:crossesAt val="-1.5"/>
        <c:crossBetween val="midCat"/>
      </c:valAx>
      <c:valAx>
        <c:axId val="70158592"/>
        <c:scaling>
          <c:orientation val="minMax"/>
        </c:scaling>
        <c:axPos val="l"/>
        <c:title>
          <c:tx>
            <c:rich>
              <a:bodyPr/>
              <a:lstStyle/>
              <a:p>
                <a:pPr>
                  <a:defRPr/>
                </a:pPr>
                <a:r>
                  <a:rPr lang="en-US"/>
                  <a:t>log (Average Cumulative % Passing)</a:t>
                </a:r>
              </a:p>
            </c:rich>
          </c:tx>
          <c:layout>
            <c:manualLayout>
              <c:xMode val="edge"/>
              <c:yMode val="edge"/>
              <c:x val="2.0315582436825901E-2"/>
              <c:y val="0.25194278589210406"/>
            </c:manualLayout>
          </c:layout>
        </c:title>
        <c:numFmt formatCode="0.0" sourceLinked="0"/>
        <c:tickLblPos val="nextTo"/>
        <c:crossAx val="70156672"/>
        <c:crosses val="autoZero"/>
        <c:crossBetween val="midCat"/>
      </c:valAx>
    </c:plotArea>
    <c:plotVisOnly val="1"/>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smtClean="0"/>
              <a:t>30-Mesh </a:t>
            </a:r>
            <a:r>
              <a:rPr lang="en-US" dirty="0"/>
              <a:t>Zn Ground, Average of 5 Samples</a:t>
            </a:r>
          </a:p>
        </c:rich>
      </c:tx>
      <c:layout/>
    </c:title>
    <c:plotArea>
      <c:layout>
        <c:manualLayout>
          <c:layoutTarget val="inner"/>
          <c:xMode val="edge"/>
          <c:yMode val="edge"/>
          <c:x val="0.12194211962129101"/>
          <c:y val="9.0510466214902399E-2"/>
          <c:w val="0.847344014792212"/>
          <c:h val="0.77241839504618304"/>
        </c:manualLayout>
      </c:layout>
      <c:scatterChart>
        <c:scatterStyle val="lineMarker"/>
        <c:ser>
          <c:idx val="0"/>
          <c:order val="0"/>
          <c:spPr>
            <a:ln w="28575">
              <a:noFill/>
            </a:ln>
          </c:spPr>
          <c:trendline>
            <c:trendlineType val="linear"/>
            <c:dispRSqr val="1"/>
            <c:dispEq val="1"/>
            <c:trendlineLbl>
              <c:layout>
                <c:manualLayout>
                  <c:x val="-0.32441417706134812"/>
                  <c:y val="0.49539148936722011"/>
                </c:manualLayout>
              </c:layout>
              <c:tx>
                <c:rich>
                  <a:bodyPr/>
                  <a:lstStyle/>
                  <a:p>
                    <a:pPr>
                      <a:defRPr/>
                    </a:pPr>
                    <a:r>
                      <a:rPr lang="en-US" sz="1500" baseline="0" dirty="0"/>
                      <a:t>y = 2.5929x - 4.6585
R² = 0.99341</a:t>
                    </a:r>
                    <a:endParaRPr lang="en-US" sz="1500" dirty="0"/>
                  </a:p>
                </c:rich>
              </c:tx>
              <c:numFmt formatCode="General" sourceLinked="0"/>
            </c:trendlineLbl>
          </c:trendline>
          <c:xVal>
            <c:numRef>
              <c:f>Sheet1!$C$43:$C$50</c:f>
              <c:numCache>
                <c:formatCode>General</c:formatCode>
                <c:ptCount val="8"/>
                <c:pt idx="0">
                  <c:v>2.5502283530550938</c:v>
                </c:pt>
                <c:pt idx="1">
                  <c:v>2.3979400086720375</c:v>
                </c:pt>
                <c:pt idx="2">
                  <c:v>2.255272505103306</c:v>
                </c:pt>
                <c:pt idx="3">
                  <c:v>2.1760912590556809</c:v>
                </c:pt>
                <c:pt idx="4">
                  <c:v>2.02530586526477</c:v>
                </c:pt>
                <c:pt idx="5">
                  <c:v>1.8750612633917001</c:v>
                </c:pt>
                <c:pt idx="6">
                  <c:v>1.7242758696007903</c:v>
                </c:pt>
                <c:pt idx="7">
                  <c:v>1.6532125137753442</c:v>
                </c:pt>
              </c:numCache>
            </c:numRef>
          </c:xVal>
          <c:yVal>
            <c:numRef>
              <c:f>Sheet1!$J$55:$J$62</c:f>
              <c:numCache>
                <c:formatCode>General</c:formatCode>
                <c:ptCount val="8"/>
                <c:pt idx="0">
                  <c:v>1.8737151540518122</c:v>
                </c:pt>
                <c:pt idx="1">
                  <c:v>1.5764381244686623</c:v>
                </c:pt>
                <c:pt idx="2">
                  <c:v>1.2241123795312663</c:v>
                </c:pt>
                <c:pt idx="3">
                  <c:v>0.97513712376240391</c:v>
                </c:pt>
                <c:pt idx="4">
                  <c:v>0.66111816826734393</c:v>
                </c:pt>
                <c:pt idx="5">
                  <c:v>0.27523793865343893</c:v>
                </c:pt>
                <c:pt idx="6">
                  <c:v>-0.17386984608693104</c:v>
                </c:pt>
                <c:pt idx="7">
                  <c:v>-0.48971464557905808</c:v>
                </c:pt>
              </c:numCache>
            </c:numRef>
          </c:yVal>
        </c:ser>
        <c:axId val="70646400"/>
        <c:axId val="69694208"/>
      </c:scatterChart>
      <c:valAx>
        <c:axId val="70646400"/>
        <c:scaling>
          <c:orientation val="minMax"/>
        </c:scaling>
        <c:axPos val="b"/>
        <c:title>
          <c:tx>
            <c:rich>
              <a:bodyPr/>
              <a:lstStyle/>
              <a:p>
                <a:pPr>
                  <a:defRPr/>
                </a:pPr>
                <a:r>
                  <a:rPr lang="en-US"/>
                  <a:t>log (Particle Size) (µm)</a:t>
                </a:r>
              </a:p>
            </c:rich>
          </c:tx>
          <c:layout>
            <c:manualLayout>
              <c:xMode val="edge"/>
              <c:yMode val="edge"/>
              <c:x val="0.45499900845727598"/>
              <c:y val="0.92602509972820501"/>
            </c:manualLayout>
          </c:layout>
        </c:title>
        <c:numFmt formatCode="0.0" sourceLinked="0"/>
        <c:tickLblPos val="nextTo"/>
        <c:crossAx val="69694208"/>
        <c:crossesAt val="-1"/>
        <c:crossBetween val="midCat"/>
      </c:valAx>
      <c:valAx>
        <c:axId val="69694208"/>
        <c:scaling>
          <c:orientation val="minMax"/>
        </c:scaling>
        <c:axPos val="l"/>
        <c:title>
          <c:tx>
            <c:rich>
              <a:bodyPr/>
              <a:lstStyle/>
              <a:p>
                <a:pPr>
                  <a:defRPr/>
                </a:pPr>
                <a:r>
                  <a:rPr lang="en-US"/>
                  <a:t>log (Average Cumulative % Passing) </a:t>
                </a:r>
              </a:p>
            </c:rich>
          </c:tx>
          <c:layout/>
        </c:title>
        <c:numFmt formatCode="0.0" sourceLinked="0"/>
        <c:tickLblPos val="nextTo"/>
        <c:crossAx val="70646400"/>
        <c:crosses val="autoZero"/>
        <c:crossBetween val="midCat"/>
      </c:valAx>
    </c:plotArea>
    <c:plotVisOnly val="1"/>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Mass Increase of Ground Zinc/Silver Chloride Mixture</a:t>
            </a:r>
          </a:p>
        </c:rich>
      </c:tx>
      <c:layout/>
    </c:title>
    <c:plotArea>
      <c:layout/>
      <c:scatterChart>
        <c:scatterStyle val="lineMarker"/>
        <c:ser>
          <c:idx val="0"/>
          <c:order val="0"/>
          <c:tx>
            <c:v>Day 1, Test 1</c:v>
          </c:tx>
          <c:spPr>
            <a:ln w="28575">
              <a:noFill/>
            </a:ln>
          </c:spPr>
          <c:trendline>
            <c:trendlineType val="linear"/>
            <c:dispRSqr val="1"/>
            <c:dispEq val="1"/>
            <c:trendlineLbl>
              <c:layout>
                <c:manualLayout>
                  <c:x val="0.23345449210226007"/>
                  <c:y val="7.1813072596732502E-2"/>
                </c:manualLayout>
              </c:layout>
              <c:tx>
                <c:rich>
                  <a:bodyPr/>
                  <a:lstStyle/>
                  <a:p>
                    <a:pPr>
                      <a:defRPr/>
                    </a:pPr>
                    <a:r>
                      <a:rPr lang="en-US" baseline="0">
                        <a:solidFill>
                          <a:schemeClr val="tx2">
                            <a:lumMod val="60000"/>
                            <a:lumOff val="40000"/>
                          </a:schemeClr>
                        </a:solidFill>
                      </a:rPr>
                      <a:t>y = 0.0003x + 0.9998
R² = 0.99938</a:t>
                    </a:r>
                    <a:endParaRPr lang="en-US">
                      <a:solidFill>
                        <a:schemeClr val="tx2">
                          <a:lumMod val="60000"/>
                          <a:lumOff val="40000"/>
                        </a:schemeClr>
                      </a:solidFill>
                    </a:endParaRPr>
                  </a:p>
                </c:rich>
              </c:tx>
              <c:numFmt formatCode="General" sourceLinked="0"/>
            </c:trendlineLbl>
          </c:trendline>
          <c:xVal>
            <c:numRef>
              <c:f>Sheet1!$C$12:$C$32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15</c:v>
                </c:pt>
                <c:pt idx="12">
                  <c:v>20</c:v>
                </c:pt>
                <c:pt idx="13">
                  <c:v>25</c:v>
                </c:pt>
                <c:pt idx="14">
                  <c:v>30</c:v>
                </c:pt>
                <c:pt idx="15">
                  <c:v>35</c:v>
                </c:pt>
                <c:pt idx="16">
                  <c:v>40</c:v>
                </c:pt>
                <c:pt idx="17">
                  <c:v>45</c:v>
                </c:pt>
                <c:pt idx="18">
                  <c:v>50</c:v>
                </c:pt>
                <c:pt idx="19">
                  <c:v>55</c:v>
                </c:pt>
                <c:pt idx="20">
                  <c:v>60</c:v>
                </c:pt>
              </c:numCache>
            </c:numRef>
          </c:xVal>
          <c:yVal>
            <c:numRef>
              <c:f>Sheet1!$E$12:$E$32</c:f>
              <c:numCache>
                <c:formatCode>General</c:formatCode>
                <c:ptCount val="21"/>
                <c:pt idx="0">
                  <c:v>1</c:v>
                </c:pt>
                <c:pt idx="1">
                  <c:v>1.0002223400434418</c:v>
                </c:pt>
                <c:pt idx="2">
                  <c:v>1.0004104739263542</c:v>
                </c:pt>
                <c:pt idx="3">
                  <c:v>1.000632813969796</c:v>
                </c:pt>
                <c:pt idx="4">
                  <c:v>1.0009406694145619</c:v>
                </c:pt>
                <c:pt idx="5">
                  <c:v>1.0012143186987978</c:v>
                </c:pt>
                <c:pt idx="6">
                  <c:v>1.0015392772238276</c:v>
                </c:pt>
                <c:pt idx="7">
                  <c:v>1.0018813388291228</c:v>
                </c:pt>
                <c:pt idx="8">
                  <c:v>1.0022062973541526</c:v>
                </c:pt>
                <c:pt idx="9">
                  <c:v>1.0025483589594488</c:v>
                </c:pt>
                <c:pt idx="10">
                  <c:v>1.0028733174844786</c:v>
                </c:pt>
                <c:pt idx="11">
                  <c:v>1.0044981101096309</c:v>
                </c:pt>
                <c:pt idx="12">
                  <c:v>1.006105799654518</c:v>
                </c:pt>
                <c:pt idx="13">
                  <c:v>1.0076963861191386</c:v>
                </c:pt>
                <c:pt idx="14">
                  <c:v>1.0092185602627033</c:v>
                </c:pt>
                <c:pt idx="15">
                  <c:v>1.0107407344062673</c:v>
                </c:pt>
                <c:pt idx="16">
                  <c:v>1.012194496228771</c:v>
                </c:pt>
                <c:pt idx="17">
                  <c:v>1.0136482580512749</c:v>
                </c:pt>
                <c:pt idx="18">
                  <c:v>1.0150678137132501</c:v>
                </c:pt>
                <c:pt idx="19">
                  <c:v>1.0164873693752254</c:v>
                </c:pt>
                <c:pt idx="20">
                  <c:v>1.0178385127161398</c:v>
                </c:pt>
              </c:numCache>
            </c:numRef>
          </c:yVal>
        </c:ser>
        <c:ser>
          <c:idx val="1"/>
          <c:order val="1"/>
          <c:tx>
            <c:v>Day 1, Test 2</c:v>
          </c:tx>
          <c:spPr>
            <a:ln w="28575">
              <a:noFill/>
            </a:ln>
          </c:spPr>
          <c:trendline>
            <c:trendlineType val="linear"/>
            <c:dispRSqr val="1"/>
            <c:dispEq val="1"/>
            <c:trendlineLbl>
              <c:layout>
                <c:manualLayout>
                  <c:x val="0.32812707541006708"/>
                  <c:y val="-1.5057579738024605E-2"/>
                </c:manualLayout>
              </c:layout>
              <c:tx>
                <c:rich>
                  <a:bodyPr/>
                  <a:lstStyle/>
                  <a:p>
                    <a:pPr>
                      <a:defRPr/>
                    </a:pPr>
                    <a:r>
                      <a:rPr lang="en-US" baseline="0">
                        <a:solidFill>
                          <a:schemeClr val="accent2"/>
                        </a:solidFill>
                      </a:rPr>
                      <a:t>y = 0.0003x + 0.9995
R² = 0.99883</a:t>
                    </a:r>
                    <a:endParaRPr lang="en-US">
                      <a:solidFill>
                        <a:schemeClr val="accent2"/>
                      </a:solidFill>
                    </a:endParaRPr>
                  </a:p>
                </c:rich>
              </c:tx>
              <c:numFmt formatCode="General" sourceLinked="0"/>
            </c:trendlineLbl>
          </c:trendline>
          <c:xVal>
            <c:numRef>
              <c:f>Sheet1!$C$12:$C$32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15</c:v>
                </c:pt>
                <c:pt idx="12">
                  <c:v>20</c:v>
                </c:pt>
                <c:pt idx="13">
                  <c:v>25</c:v>
                </c:pt>
                <c:pt idx="14">
                  <c:v>30</c:v>
                </c:pt>
                <c:pt idx="15">
                  <c:v>35</c:v>
                </c:pt>
                <c:pt idx="16">
                  <c:v>40</c:v>
                </c:pt>
                <c:pt idx="17">
                  <c:v>45</c:v>
                </c:pt>
                <c:pt idx="18">
                  <c:v>50</c:v>
                </c:pt>
                <c:pt idx="19">
                  <c:v>55</c:v>
                </c:pt>
                <c:pt idx="20">
                  <c:v>60</c:v>
                </c:pt>
              </c:numCache>
            </c:numRef>
          </c:xVal>
          <c:yVal>
            <c:numRef>
              <c:f>Sheet1!$H$12:$H$32</c:f>
              <c:numCache>
                <c:formatCode>General</c:formatCode>
                <c:ptCount val="21"/>
                <c:pt idx="0">
                  <c:v>1</c:v>
                </c:pt>
                <c:pt idx="1">
                  <c:v>1.0000527389072502</c:v>
                </c:pt>
                <c:pt idx="2">
                  <c:v>1.0001230574502498</c:v>
                </c:pt>
                <c:pt idx="3">
                  <c:v>1.00029885380775</c:v>
                </c:pt>
                <c:pt idx="4">
                  <c:v>1.0005625483439979</c:v>
                </c:pt>
                <c:pt idx="5">
                  <c:v>1.000843822515997</c:v>
                </c:pt>
                <c:pt idx="6">
                  <c:v>1.0011954152309968</c:v>
                </c:pt>
                <c:pt idx="7">
                  <c:v>1.0015294283102449</c:v>
                </c:pt>
                <c:pt idx="8">
                  <c:v>1.0018282821179845</c:v>
                </c:pt>
                <c:pt idx="9">
                  <c:v>1.0021974544687442</c:v>
                </c:pt>
                <c:pt idx="10">
                  <c:v>1.0025314675479917</c:v>
                </c:pt>
                <c:pt idx="11">
                  <c:v>1.0042718514872371</c:v>
                </c:pt>
                <c:pt idx="12">
                  <c:v>1.0060298150622318</c:v>
                </c:pt>
                <c:pt idx="13">
                  <c:v>1.0077350397299769</c:v>
                </c:pt>
                <c:pt idx="14">
                  <c:v>1.0093699458547218</c:v>
                </c:pt>
                <c:pt idx="15">
                  <c:v>1.0109521130722172</c:v>
                </c:pt>
                <c:pt idx="16">
                  <c:v>1.0125167006539619</c:v>
                </c:pt>
                <c:pt idx="17">
                  <c:v>1.0140637085999578</c:v>
                </c:pt>
                <c:pt idx="18">
                  <c:v>1.0155579776387034</c:v>
                </c:pt>
                <c:pt idx="19">
                  <c:v>1.017052246677449</c:v>
                </c:pt>
                <c:pt idx="20">
                  <c:v>1.0185113564446948</c:v>
                </c:pt>
              </c:numCache>
            </c:numRef>
          </c:yVal>
        </c:ser>
        <c:ser>
          <c:idx val="2"/>
          <c:order val="2"/>
          <c:tx>
            <c:v>Day 2, Test 1</c:v>
          </c:tx>
          <c:spPr>
            <a:ln w="28575">
              <a:noFill/>
            </a:ln>
          </c:spPr>
          <c:trendline>
            <c:trendlineType val="linear"/>
            <c:dispRSqr val="1"/>
            <c:dispEq val="1"/>
            <c:trendlineLbl>
              <c:layout>
                <c:manualLayout>
                  <c:x val="0.14523685765634903"/>
                  <c:y val="0.12486641642142601"/>
                </c:manualLayout>
              </c:layout>
              <c:tx>
                <c:rich>
                  <a:bodyPr/>
                  <a:lstStyle/>
                  <a:p>
                    <a:pPr>
                      <a:defRPr/>
                    </a:pPr>
                    <a:r>
                      <a:rPr lang="en-US" baseline="0">
                        <a:solidFill>
                          <a:schemeClr val="accent3">
                            <a:lumMod val="75000"/>
                          </a:schemeClr>
                        </a:solidFill>
                      </a:rPr>
                      <a:t>y = 0.0003x + 0.9995
R² = 0.99871</a:t>
                    </a:r>
                    <a:endParaRPr lang="en-US">
                      <a:solidFill>
                        <a:schemeClr val="accent3">
                          <a:lumMod val="75000"/>
                        </a:schemeClr>
                      </a:solidFill>
                    </a:endParaRPr>
                  </a:p>
                </c:rich>
              </c:tx>
              <c:numFmt formatCode="General" sourceLinked="0"/>
            </c:trendlineLbl>
          </c:trendline>
          <c:xVal>
            <c:numRef>
              <c:f>Sheet1!$C$12:$C$32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15</c:v>
                </c:pt>
                <c:pt idx="12">
                  <c:v>20</c:v>
                </c:pt>
                <c:pt idx="13">
                  <c:v>25</c:v>
                </c:pt>
                <c:pt idx="14">
                  <c:v>30</c:v>
                </c:pt>
                <c:pt idx="15">
                  <c:v>35</c:v>
                </c:pt>
                <c:pt idx="16">
                  <c:v>40</c:v>
                </c:pt>
                <c:pt idx="17">
                  <c:v>45</c:v>
                </c:pt>
                <c:pt idx="18">
                  <c:v>50</c:v>
                </c:pt>
                <c:pt idx="19">
                  <c:v>55</c:v>
                </c:pt>
                <c:pt idx="20">
                  <c:v>60</c:v>
                </c:pt>
              </c:numCache>
            </c:numRef>
          </c:xVal>
          <c:yVal>
            <c:numRef>
              <c:f>Sheet1!$J$12:$J$32</c:f>
              <c:numCache>
                <c:formatCode>0.0000</c:formatCode>
                <c:ptCount val="21"/>
                <c:pt idx="0">
                  <c:v>1</c:v>
                </c:pt>
                <c:pt idx="1">
                  <c:v>0.99996536196743979</c:v>
                </c:pt>
                <c:pt idx="2">
                  <c:v>1.0000346380325598</c:v>
                </c:pt>
                <c:pt idx="3">
                  <c:v>1.0002078281953601</c:v>
                </c:pt>
                <c:pt idx="4">
                  <c:v>1.0004676134395569</c:v>
                </c:pt>
                <c:pt idx="5">
                  <c:v>1.0007620367163153</c:v>
                </c:pt>
                <c:pt idx="6">
                  <c:v>1.001056459993072</c:v>
                </c:pt>
                <c:pt idx="7">
                  <c:v>1.0013508832698299</c:v>
                </c:pt>
                <c:pt idx="8">
                  <c:v>1.0016626255628678</c:v>
                </c:pt>
                <c:pt idx="9">
                  <c:v>1.0019743678559057</c:v>
                </c:pt>
                <c:pt idx="10">
                  <c:v>1.0022687911326638</c:v>
                </c:pt>
                <c:pt idx="11">
                  <c:v>1.0038101835815731</c:v>
                </c:pt>
                <c:pt idx="12">
                  <c:v>1.005351576030481</c:v>
                </c:pt>
                <c:pt idx="13">
                  <c:v>1.0068063733979908</c:v>
                </c:pt>
                <c:pt idx="14">
                  <c:v>1.0082784897817803</c:v>
                </c:pt>
                <c:pt idx="15">
                  <c:v>1.0096466920678906</c:v>
                </c:pt>
                <c:pt idx="16">
                  <c:v>1.0109975753377212</c:v>
                </c:pt>
                <c:pt idx="17">
                  <c:v>1.0123138205749911</c:v>
                </c:pt>
                <c:pt idx="18">
                  <c:v>1.0136647038448217</c:v>
                </c:pt>
                <c:pt idx="19">
                  <c:v>1.0149289920332518</c:v>
                </c:pt>
                <c:pt idx="20">
                  <c:v>1.0161586421891238</c:v>
                </c:pt>
              </c:numCache>
            </c:numRef>
          </c:yVal>
        </c:ser>
        <c:axId val="70614400"/>
        <c:axId val="70755840"/>
      </c:scatterChart>
      <c:valAx>
        <c:axId val="70614400"/>
        <c:scaling>
          <c:orientation val="minMax"/>
        </c:scaling>
        <c:axPos val="b"/>
        <c:title>
          <c:tx>
            <c:rich>
              <a:bodyPr/>
              <a:lstStyle/>
              <a:p>
                <a:pPr>
                  <a:defRPr/>
                </a:pPr>
                <a:r>
                  <a:rPr lang="en-US"/>
                  <a:t>Time Elapsed Since Grinding (min)</a:t>
                </a:r>
              </a:p>
            </c:rich>
          </c:tx>
          <c:layout/>
        </c:title>
        <c:numFmt formatCode="General" sourceLinked="1"/>
        <c:tickLblPos val="nextTo"/>
        <c:crossAx val="70755840"/>
        <c:crosses val="autoZero"/>
        <c:crossBetween val="midCat"/>
      </c:valAx>
      <c:valAx>
        <c:axId val="70755840"/>
        <c:scaling>
          <c:orientation val="minMax"/>
        </c:scaling>
        <c:axPos val="l"/>
        <c:title>
          <c:tx>
            <c:rich>
              <a:bodyPr/>
              <a:lstStyle/>
              <a:p>
                <a:pPr>
                  <a:defRPr/>
                </a:pPr>
                <a:r>
                  <a:rPr lang="en-US"/>
                  <a:t>Normalized Mass (g)</a:t>
                </a:r>
              </a:p>
            </c:rich>
          </c:tx>
          <c:layout/>
        </c:title>
        <c:numFmt formatCode="0.000" sourceLinked="0"/>
        <c:tickLblPos val="nextTo"/>
        <c:crossAx val="70614400"/>
        <c:crosses val="autoZero"/>
        <c:crossBetween val="midCat"/>
      </c:valAx>
    </c:plotArea>
    <c:legend>
      <c:legendPos val="r"/>
      <c:layout/>
    </c:legend>
    <c:plotVisOnly val="1"/>
  </c:chart>
  <c:externalData r:id="rId1"/>
</c:chartSpace>
</file>

<file path=ppt/drawings/drawing1.xml><?xml version="1.0" encoding="utf-8"?>
<c:userShapes xmlns:c="http://schemas.openxmlformats.org/drawingml/2006/chart">
  <cdr:relSizeAnchor xmlns:cdr="http://schemas.openxmlformats.org/drawingml/2006/chartDrawing">
    <cdr:from>
      <cdr:x>0.17668</cdr:x>
      <cdr:y>0.25754</cdr:y>
    </cdr:from>
    <cdr:to>
      <cdr:x>0.52469</cdr:x>
      <cdr:y>0.42903</cdr:y>
    </cdr:to>
    <cdr:sp macro="" textlink="">
      <cdr:nvSpPr>
        <cdr:cNvPr id="2" name="TextBox 1"/>
        <cdr:cNvSpPr txBox="1"/>
      </cdr:nvSpPr>
      <cdr:spPr>
        <a:xfrm xmlns:a="http://schemas.openxmlformats.org/drawingml/2006/main">
          <a:off x="896943" y="1013920"/>
          <a:ext cx="1766702" cy="675181"/>
        </a:xfrm>
        <a:prstGeom xmlns:a="http://schemas.openxmlformats.org/drawingml/2006/main" prst="rect">
          <a:avLst/>
        </a:prstGeom>
        <a:solidFill xmlns:a="http://schemas.openxmlformats.org/drawingml/2006/main">
          <a:sysClr val="window" lastClr="FFFFFF"/>
        </a:solidFill>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2000" dirty="0"/>
            <a:t>alpha = </a:t>
          </a:r>
          <a:r>
            <a:rPr lang="en-US" sz="2000" dirty="0" smtClean="0"/>
            <a:t>2.92</a:t>
          </a:r>
        </a:p>
        <a:p xmlns:a="http://schemas.openxmlformats.org/drawingml/2006/main">
          <a:r>
            <a:rPr lang="en-US" sz="2000" dirty="0" err="1"/>
            <a:t>k</a:t>
          </a:r>
          <a:r>
            <a:rPr lang="en-US" sz="2000" dirty="0"/>
            <a:t> = 568.33</a:t>
          </a:r>
          <a:r>
            <a:rPr lang="en-US" sz="2000" baseline="0" dirty="0"/>
            <a:t> µ</a:t>
          </a:r>
          <a:r>
            <a:rPr lang="en-US" sz="2000" baseline="0" dirty="0" err="1"/>
            <a:t>m</a:t>
          </a:r>
          <a:endParaRPr lang="en-US" sz="2000" dirty="0"/>
        </a:p>
      </cdr:txBody>
    </cdr:sp>
  </cdr:relSizeAnchor>
</c:userShapes>
</file>

<file path=ppt/drawings/drawing2.xml><?xml version="1.0" encoding="utf-8"?>
<c:userShapes xmlns:c="http://schemas.openxmlformats.org/drawingml/2006/chart">
  <cdr:relSizeAnchor xmlns:cdr="http://schemas.openxmlformats.org/drawingml/2006/chartDrawing">
    <cdr:from>
      <cdr:x>0.16926</cdr:x>
      <cdr:y>0.25015</cdr:y>
    </cdr:from>
    <cdr:to>
      <cdr:x>0.5943</cdr:x>
      <cdr:y>0.42394</cdr:y>
    </cdr:to>
    <cdr:sp macro="" textlink="">
      <cdr:nvSpPr>
        <cdr:cNvPr id="2" name="TextBox 1"/>
        <cdr:cNvSpPr txBox="1"/>
      </cdr:nvSpPr>
      <cdr:spPr>
        <a:xfrm xmlns:a="http://schemas.openxmlformats.org/drawingml/2006/main">
          <a:off x="833381" y="964626"/>
          <a:ext cx="2092738" cy="670177"/>
        </a:xfrm>
        <a:prstGeom xmlns:a="http://schemas.openxmlformats.org/drawingml/2006/main" prst="rect">
          <a:avLst/>
        </a:prstGeom>
        <a:solidFill xmlns:a="http://schemas.openxmlformats.org/drawingml/2006/main">
          <a:sysClr val="window" lastClr="FFFFFF"/>
        </a:solidFill>
        <a:ln xmlns:a="http://schemas.openxmlformats.org/drawingml/2006/main" w="9525" cmpd="sng">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2000" dirty="0"/>
            <a:t>alpha = </a:t>
          </a:r>
          <a:r>
            <a:rPr lang="en-US" sz="2000" dirty="0" smtClean="0"/>
            <a:t>2.59</a:t>
          </a:r>
        </a:p>
        <a:p xmlns:a="http://schemas.openxmlformats.org/drawingml/2006/main">
          <a:r>
            <a:rPr lang="en-US" sz="2000" dirty="0" err="1"/>
            <a:t>k</a:t>
          </a:r>
          <a:r>
            <a:rPr lang="en-US" sz="2000" dirty="0"/>
            <a:t> = 369.81 µ</a:t>
          </a:r>
          <a:r>
            <a:rPr lang="en-US" sz="2000" dirty="0" err="1"/>
            <a:t>m</a:t>
          </a:r>
          <a:endParaRPr lang="en-US" sz="2000"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9657929"/>
            <a:ext cx="34198560" cy="66641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035040" y="17617440"/>
            <a:ext cx="28163520" cy="7945120"/>
          </a:xfrm>
        </p:spPr>
        <p:txBody>
          <a:bodyPr/>
          <a:lstStyle>
            <a:lvl1pPr marL="0" indent="0" algn="ctr">
              <a:buNone/>
              <a:defRPr>
                <a:solidFill>
                  <a:schemeClr val="tx1">
                    <a:tint val="75000"/>
                  </a:schemeClr>
                </a:solidFill>
              </a:defRPr>
            </a:lvl1pPr>
            <a:lvl2pPr marL="2037786" indent="0" algn="ctr">
              <a:buNone/>
              <a:defRPr>
                <a:solidFill>
                  <a:schemeClr val="tx1">
                    <a:tint val="75000"/>
                  </a:schemeClr>
                </a:solidFill>
              </a:defRPr>
            </a:lvl2pPr>
            <a:lvl3pPr marL="4075572" indent="0" algn="ctr">
              <a:buNone/>
              <a:defRPr>
                <a:solidFill>
                  <a:schemeClr val="tx1">
                    <a:tint val="75000"/>
                  </a:schemeClr>
                </a:solidFill>
              </a:defRPr>
            </a:lvl3pPr>
            <a:lvl4pPr marL="6113358" indent="0" algn="ctr">
              <a:buNone/>
              <a:defRPr>
                <a:solidFill>
                  <a:schemeClr val="tx1">
                    <a:tint val="75000"/>
                  </a:schemeClr>
                </a:solidFill>
              </a:defRPr>
            </a:lvl4pPr>
            <a:lvl5pPr marL="8151144" indent="0" algn="ctr">
              <a:buNone/>
              <a:defRPr>
                <a:solidFill>
                  <a:schemeClr val="tx1">
                    <a:tint val="75000"/>
                  </a:schemeClr>
                </a:solidFill>
              </a:defRPr>
            </a:lvl5pPr>
            <a:lvl6pPr marL="10188931" indent="0" algn="ctr">
              <a:buNone/>
              <a:defRPr>
                <a:solidFill>
                  <a:schemeClr val="tx1">
                    <a:tint val="75000"/>
                  </a:schemeClr>
                </a:solidFill>
              </a:defRPr>
            </a:lvl6pPr>
            <a:lvl7pPr marL="12226717" indent="0" algn="ctr">
              <a:buNone/>
              <a:defRPr>
                <a:solidFill>
                  <a:schemeClr val="tx1">
                    <a:tint val="75000"/>
                  </a:schemeClr>
                </a:solidFill>
              </a:defRPr>
            </a:lvl7pPr>
            <a:lvl8pPr marL="14264503" indent="0" algn="ctr">
              <a:buNone/>
              <a:defRPr>
                <a:solidFill>
                  <a:schemeClr val="tx1">
                    <a:tint val="75000"/>
                  </a:schemeClr>
                </a:solidFill>
              </a:defRPr>
            </a:lvl8pPr>
            <a:lvl9pPr marL="163022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E3F329-9D56-9141-A0C7-F95FEAAAB74D}" type="datetimeFigureOut">
              <a:rPr lang="en-US" smtClean="0"/>
              <a:pPr/>
              <a:t>8/2/2011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BDECF-FE43-2649-BD76-6D758137D9A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E3F329-9D56-9141-A0C7-F95FEAAAB74D}" type="datetimeFigureOut">
              <a:rPr lang="en-US" smtClean="0"/>
              <a:pPr/>
              <a:t>8/2/2011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BDECF-FE43-2649-BD76-6D758137D9A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8349379" y="5642189"/>
            <a:ext cx="39828470" cy="12025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49997" y="5642189"/>
            <a:ext cx="118828820" cy="120256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E3F329-9D56-9141-A0C7-F95FEAAAB74D}" type="datetimeFigureOut">
              <a:rPr lang="en-US" smtClean="0"/>
              <a:pPr/>
              <a:t>8/2/2011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BDECF-FE43-2649-BD76-6D758137D9A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E3F329-9D56-9141-A0C7-F95FEAAAB74D}" type="datetimeFigureOut">
              <a:rPr lang="en-US" smtClean="0"/>
              <a:pPr/>
              <a:t>8/2/2011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BDECF-FE43-2649-BD76-6D758137D9A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7" y="19977949"/>
            <a:ext cx="34198560" cy="6174740"/>
          </a:xfrm>
        </p:spPr>
        <p:txBody>
          <a:bodyPr anchor="t"/>
          <a:lstStyle>
            <a:lvl1pPr algn="l">
              <a:defRPr sz="17800" b="1" cap="all"/>
            </a:lvl1pPr>
          </a:lstStyle>
          <a:p>
            <a:r>
              <a:rPr lang="en-US" smtClean="0"/>
              <a:t>Click to edit Master title style</a:t>
            </a:r>
            <a:endParaRPr lang="en-US"/>
          </a:p>
        </p:txBody>
      </p:sp>
      <p:sp>
        <p:nvSpPr>
          <p:cNvPr id="3" name="Text Placeholder 2"/>
          <p:cNvSpPr>
            <a:spLocks noGrp="1"/>
          </p:cNvSpPr>
          <p:nvPr>
            <p:ph type="body" idx="1"/>
          </p:nvPr>
        </p:nvSpPr>
        <p:spPr>
          <a:xfrm>
            <a:off x="3178177" y="13177101"/>
            <a:ext cx="34198560" cy="6800848"/>
          </a:xfrm>
        </p:spPr>
        <p:txBody>
          <a:bodyPr anchor="b"/>
          <a:lstStyle>
            <a:lvl1pPr marL="0" indent="0">
              <a:buNone/>
              <a:defRPr sz="8900">
                <a:solidFill>
                  <a:schemeClr val="tx1">
                    <a:tint val="75000"/>
                  </a:schemeClr>
                </a:solidFill>
              </a:defRPr>
            </a:lvl1pPr>
            <a:lvl2pPr marL="2037786" indent="0">
              <a:buNone/>
              <a:defRPr sz="8000">
                <a:solidFill>
                  <a:schemeClr val="tx1">
                    <a:tint val="75000"/>
                  </a:schemeClr>
                </a:solidFill>
              </a:defRPr>
            </a:lvl2pPr>
            <a:lvl3pPr marL="4075572" indent="0">
              <a:buNone/>
              <a:defRPr sz="7100">
                <a:solidFill>
                  <a:schemeClr val="tx1">
                    <a:tint val="75000"/>
                  </a:schemeClr>
                </a:solidFill>
              </a:defRPr>
            </a:lvl3pPr>
            <a:lvl4pPr marL="6113358" indent="0">
              <a:buNone/>
              <a:defRPr sz="6200">
                <a:solidFill>
                  <a:schemeClr val="tx1">
                    <a:tint val="75000"/>
                  </a:schemeClr>
                </a:solidFill>
              </a:defRPr>
            </a:lvl4pPr>
            <a:lvl5pPr marL="8151144" indent="0">
              <a:buNone/>
              <a:defRPr sz="6200">
                <a:solidFill>
                  <a:schemeClr val="tx1">
                    <a:tint val="75000"/>
                  </a:schemeClr>
                </a:solidFill>
              </a:defRPr>
            </a:lvl5pPr>
            <a:lvl6pPr marL="10188931" indent="0">
              <a:buNone/>
              <a:defRPr sz="6200">
                <a:solidFill>
                  <a:schemeClr val="tx1">
                    <a:tint val="75000"/>
                  </a:schemeClr>
                </a:solidFill>
              </a:defRPr>
            </a:lvl6pPr>
            <a:lvl7pPr marL="12226717" indent="0">
              <a:buNone/>
              <a:defRPr sz="6200">
                <a:solidFill>
                  <a:schemeClr val="tx1">
                    <a:tint val="75000"/>
                  </a:schemeClr>
                </a:solidFill>
              </a:defRPr>
            </a:lvl7pPr>
            <a:lvl8pPr marL="14264503" indent="0">
              <a:buNone/>
              <a:defRPr sz="6200">
                <a:solidFill>
                  <a:schemeClr val="tx1">
                    <a:tint val="75000"/>
                  </a:schemeClr>
                </a:solidFill>
              </a:defRPr>
            </a:lvl8pPr>
            <a:lvl9pPr marL="16302289" indent="0">
              <a:buNone/>
              <a:defRPr sz="6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E3F329-9D56-9141-A0C7-F95FEAAAB74D}" type="datetimeFigureOut">
              <a:rPr lang="en-US" smtClean="0"/>
              <a:pPr/>
              <a:t>8/2/2011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BDECF-FE43-2649-BD76-6D758137D9A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49999" y="32888767"/>
            <a:ext cx="79328643" cy="93009720"/>
          </a:xfrm>
        </p:spPr>
        <p:txBody>
          <a:bodyPr/>
          <a:lstStyle>
            <a:lvl1pPr>
              <a:defRPr sz="12500"/>
            </a:lvl1pPr>
            <a:lvl2pPr>
              <a:defRPr sz="10700"/>
            </a:lvl2pPr>
            <a:lvl3pPr>
              <a:defRPr sz="89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8849200" y="32888767"/>
            <a:ext cx="79328647" cy="93009720"/>
          </a:xfrm>
        </p:spPr>
        <p:txBody>
          <a:bodyPr/>
          <a:lstStyle>
            <a:lvl1pPr>
              <a:defRPr sz="12500"/>
            </a:lvl1pPr>
            <a:lvl2pPr>
              <a:defRPr sz="10700"/>
            </a:lvl2pPr>
            <a:lvl3pPr>
              <a:defRPr sz="89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E3F329-9D56-9141-A0C7-F95FEAAAB74D}" type="datetimeFigureOut">
              <a:rPr lang="en-US" smtClean="0"/>
              <a:pPr/>
              <a:t>8/2/2011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BDECF-FE43-2649-BD76-6D758137D9A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0" y="1245026"/>
            <a:ext cx="36210240" cy="518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11680" y="6959179"/>
            <a:ext cx="17776827" cy="2900254"/>
          </a:xfrm>
        </p:spPr>
        <p:txBody>
          <a:bodyPr anchor="b"/>
          <a:lstStyle>
            <a:lvl1pPr marL="0" indent="0">
              <a:buNone/>
              <a:defRPr sz="10700" b="1"/>
            </a:lvl1pPr>
            <a:lvl2pPr marL="2037786" indent="0">
              <a:buNone/>
              <a:defRPr sz="8900" b="1"/>
            </a:lvl2pPr>
            <a:lvl3pPr marL="4075572" indent="0">
              <a:buNone/>
              <a:defRPr sz="8000" b="1"/>
            </a:lvl3pPr>
            <a:lvl4pPr marL="6113358" indent="0">
              <a:buNone/>
              <a:defRPr sz="7100" b="1"/>
            </a:lvl4pPr>
            <a:lvl5pPr marL="8151144" indent="0">
              <a:buNone/>
              <a:defRPr sz="7100" b="1"/>
            </a:lvl5pPr>
            <a:lvl6pPr marL="10188931" indent="0">
              <a:buNone/>
              <a:defRPr sz="7100" b="1"/>
            </a:lvl6pPr>
            <a:lvl7pPr marL="12226717" indent="0">
              <a:buNone/>
              <a:defRPr sz="7100" b="1"/>
            </a:lvl7pPr>
            <a:lvl8pPr marL="14264503" indent="0">
              <a:buNone/>
              <a:defRPr sz="7100" b="1"/>
            </a:lvl8pPr>
            <a:lvl9pPr marL="16302289" indent="0">
              <a:buNone/>
              <a:defRPr sz="7100" b="1"/>
            </a:lvl9pPr>
          </a:lstStyle>
          <a:p>
            <a:pPr lvl="0"/>
            <a:r>
              <a:rPr lang="en-US" smtClean="0"/>
              <a:t>Click to edit Master text styles</a:t>
            </a:r>
          </a:p>
        </p:txBody>
      </p:sp>
      <p:sp>
        <p:nvSpPr>
          <p:cNvPr id="4" name="Content Placeholder 3"/>
          <p:cNvSpPr>
            <a:spLocks noGrp="1"/>
          </p:cNvSpPr>
          <p:nvPr>
            <p:ph sz="half" idx="2"/>
          </p:nvPr>
        </p:nvSpPr>
        <p:spPr>
          <a:xfrm>
            <a:off x="2011680" y="9859433"/>
            <a:ext cx="17776827" cy="17912506"/>
          </a:xfrm>
        </p:spPr>
        <p:txBody>
          <a:bodyPr/>
          <a:lstStyle>
            <a:lvl1pPr>
              <a:defRPr sz="10700"/>
            </a:lvl1pPr>
            <a:lvl2pPr>
              <a:defRPr sz="8900"/>
            </a:lvl2pPr>
            <a:lvl3pPr>
              <a:defRPr sz="8000"/>
            </a:lvl3pPr>
            <a:lvl4pPr>
              <a:defRPr sz="7100"/>
            </a:lvl4pPr>
            <a:lvl5pPr>
              <a:defRPr sz="7100"/>
            </a:lvl5pPr>
            <a:lvl6pPr>
              <a:defRPr sz="7100"/>
            </a:lvl6pPr>
            <a:lvl7pPr>
              <a:defRPr sz="7100"/>
            </a:lvl7pPr>
            <a:lvl8pPr>
              <a:defRPr sz="7100"/>
            </a:lvl8pPr>
            <a:lvl9pPr>
              <a:defRPr sz="7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438112" y="6959179"/>
            <a:ext cx="17783810" cy="2900254"/>
          </a:xfrm>
        </p:spPr>
        <p:txBody>
          <a:bodyPr anchor="b"/>
          <a:lstStyle>
            <a:lvl1pPr marL="0" indent="0">
              <a:buNone/>
              <a:defRPr sz="10700" b="1"/>
            </a:lvl1pPr>
            <a:lvl2pPr marL="2037786" indent="0">
              <a:buNone/>
              <a:defRPr sz="8900" b="1"/>
            </a:lvl2pPr>
            <a:lvl3pPr marL="4075572" indent="0">
              <a:buNone/>
              <a:defRPr sz="8000" b="1"/>
            </a:lvl3pPr>
            <a:lvl4pPr marL="6113358" indent="0">
              <a:buNone/>
              <a:defRPr sz="7100" b="1"/>
            </a:lvl4pPr>
            <a:lvl5pPr marL="8151144" indent="0">
              <a:buNone/>
              <a:defRPr sz="7100" b="1"/>
            </a:lvl5pPr>
            <a:lvl6pPr marL="10188931" indent="0">
              <a:buNone/>
              <a:defRPr sz="7100" b="1"/>
            </a:lvl6pPr>
            <a:lvl7pPr marL="12226717" indent="0">
              <a:buNone/>
              <a:defRPr sz="7100" b="1"/>
            </a:lvl7pPr>
            <a:lvl8pPr marL="14264503" indent="0">
              <a:buNone/>
              <a:defRPr sz="7100" b="1"/>
            </a:lvl8pPr>
            <a:lvl9pPr marL="16302289" indent="0">
              <a:buNone/>
              <a:defRPr sz="7100" b="1"/>
            </a:lvl9pPr>
          </a:lstStyle>
          <a:p>
            <a:pPr lvl="0"/>
            <a:r>
              <a:rPr lang="en-US" smtClean="0"/>
              <a:t>Click to edit Master text styles</a:t>
            </a:r>
          </a:p>
        </p:txBody>
      </p:sp>
      <p:sp>
        <p:nvSpPr>
          <p:cNvPr id="6" name="Content Placeholder 5"/>
          <p:cNvSpPr>
            <a:spLocks noGrp="1"/>
          </p:cNvSpPr>
          <p:nvPr>
            <p:ph sz="quarter" idx="4"/>
          </p:nvPr>
        </p:nvSpPr>
        <p:spPr>
          <a:xfrm>
            <a:off x="20438112" y="9859433"/>
            <a:ext cx="17783810" cy="17912506"/>
          </a:xfrm>
        </p:spPr>
        <p:txBody>
          <a:bodyPr/>
          <a:lstStyle>
            <a:lvl1pPr>
              <a:defRPr sz="10700"/>
            </a:lvl1pPr>
            <a:lvl2pPr>
              <a:defRPr sz="8900"/>
            </a:lvl2pPr>
            <a:lvl3pPr>
              <a:defRPr sz="8000"/>
            </a:lvl3pPr>
            <a:lvl4pPr>
              <a:defRPr sz="7100"/>
            </a:lvl4pPr>
            <a:lvl5pPr>
              <a:defRPr sz="7100"/>
            </a:lvl5pPr>
            <a:lvl6pPr>
              <a:defRPr sz="7100"/>
            </a:lvl6pPr>
            <a:lvl7pPr>
              <a:defRPr sz="7100"/>
            </a:lvl7pPr>
            <a:lvl8pPr>
              <a:defRPr sz="7100"/>
            </a:lvl8pPr>
            <a:lvl9pPr>
              <a:defRPr sz="7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E3F329-9D56-9141-A0C7-F95FEAAAB74D}" type="datetimeFigureOut">
              <a:rPr lang="en-US" smtClean="0"/>
              <a:pPr/>
              <a:t>8/2/2011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ABDECF-FE43-2649-BD76-6D758137D9A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E3F329-9D56-9141-A0C7-F95FEAAAB74D}" type="datetimeFigureOut">
              <a:rPr lang="en-US" smtClean="0"/>
              <a:pPr/>
              <a:t>8/2/2011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ABDECF-FE43-2649-BD76-6D758137D9A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3F329-9D56-9141-A0C7-F95FEAAAB74D}" type="datetimeFigureOut">
              <a:rPr lang="en-US" smtClean="0"/>
              <a:pPr/>
              <a:t>8/2/2011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ABDECF-FE43-2649-BD76-6D758137D9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2" y="1237827"/>
            <a:ext cx="13236577" cy="5267960"/>
          </a:xfrm>
        </p:spPr>
        <p:txBody>
          <a:bodyPr anchor="b"/>
          <a:lstStyle>
            <a:lvl1pPr algn="l">
              <a:defRPr sz="8900" b="1"/>
            </a:lvl1pPr>
          </a:lstStyle>
          <a:p>
            <a:r>
              <a:rPr lang="en-US" smtClean="0"/>
              <a:t>Click to edit Master title style</a:t>
            </a:r>
            <a:endParaRPr lang="en-US"/>
          </a:p>
        </p:txBody>
      </p:sp>
      <p:sp>
        <p:nvSpPr>
          <p:cNvPr id="3" name="Content Placeholder 2"/>
          <p:cNvSpPr>
            <a:spLocks noGrp="1"/>
          </p:cNvSpPr>
          <p:nvPr>
            <p:ph idx="1"/>
          </p:nvPr>
        </p:nvSpPr>
        <p:spPr>
          <a:xfrm>
            <a:off x="15730220" y="1237829"/>
            <a:ext cx="22491700" cy="26534112"/>
          </a:xfrm>
        </p:spPr>
        <p:txBody>
          <a:bodyPr/>
          <a:lstStyle>
            <a:lvl1pPr>
              <a:defRPr sz="14300"/>
            </a:lvl1pPr>
            <a:lvl2pPr>
              <a:defRPr sz="12500"/>
            </a:lvl2pPr>
            <a:lvl3pPr>
              <a:defRPr sz="10700"/>
            </a:lvl3pPr>
            <a:lvl4pPr>
              <a:defRPr sz="8900"/>
            </a:lvl4pPr>
            <a:lvl5pPr>
              <a:defRPr sz="8900"/>
            </a:lvl5pPr>
            <a:lvl6pPr>
              <a:defRPr sz="8900"/>
            </a:lvl6pPr>
            <a:lvl7pPr>
              <a:defRPr sz="8900"/>
            </a:lvl7pPr>
            <a:lvl8pPr>
              <a:defRPr sz="8900"/>
            </a:lvl8pPr>
            <a:lvl9pPr>
              <a:defRPr sz="8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11682" y="6505789"/>
            <a:ext cx="13236577" cy="21266152"/>
          </a:xfrm>
        </p:spPr>
        <p:txBody>
          <a:bodyPr/>
          <a:lstStyle>
            <a:lvl1pPr marL="0" indent="0">
              <a:buNone/>
              <a:defRPr sz="6200"/>
            </a:lvl1pPr>
            <a:lvl2pPr marL="2037786" indent="0">
              <a:buNone/>
              <a:defRPr sz="5300"/>
            </a:lvl2pPr>
            <a:lvl3pPr marL="4075572" indent="0">
              <a:buNone/>
              <a:defRPr sz="4500"/>
            </a:lvl3pPr>
            <a:lvl4pPr marL="6113358" indent="0">
              <a:buNone/>
              <a:defRPr sz="4000"/>
            </a:lvl4pPr>
            <a:lvl5pPr marL="8151144" indent="0">
              <a:buNone/>
              <a:defRPr sz="4000"/>
            </a:lvl5pPr>
            <a:lvl6pPr marL="10188931" indent="0">
              <a:buNone/>
              <a:defRPr sz="4000"/>
            </a:lvl6pPr>
            <a:lvl7pPr marL="12226717" indent="0">
              <a:buNone/>
              <a:defRPr sz="4000"/>
            </a:lvl7pPr>
            <a:lvl8pPr marL="14264503" indent="0">
              <a:buNone/>
              <a:defRPr sz="4000"/>
            </a:lvl8pPr>
            <a:lvl9pPr marL="16302289"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E3F329-9D56-9141-A0C7-F95FEAAAB74D}" type="datetimeFigureOut">
              <a:rPr lang="en-US" smtClean="0"/>
              <a:pPr/>
              <a:t>8/2/2011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BDECF-FE43-2649-BD76-6D758137D9A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67" y="21762720"/>
            <a:ext cx="24140160" cy="2569212"/>
          </a:xfrm>
        </p:spPr>
        <p:txBody>
          <a:bodyPr anchor="b"/>
          <a:lstStyle>
            <a:lvl1pPr algn="l">
              <a:defRPr sz="8900" b="1"/>
            </a:lvl1pPr>
          </a:lstStyle>
          <a:p>
            <a:r>
              <a:rPr lang="en-US" smtClean="0"/>
              <a:t>Click to edit Master title style</a:t>
            </a:r>
            <a:endParaRPr lang="en-US"/>
          </a:p>
        </p:txBody>
      </p:sp>
      <p:sp>
        <p:nvSpPr>
          <p:cNvPr id="3" name="Picture Placeholder 2"/>
          <p:cNvSpPr>
            <a:spLocks noGrp="1"/>
          </p:cNvSpPr>
          <p:nvPr>
            <p:ph type="pic" idx="1"/>
          </p:nvPr>
        </p:nvSpPr>
        <p:spPr>
          <a:xfrm>
            <a:off x="7886067" y="2777913"/>
            <a:ext cx="24140160" cy="18653760"/>
          </a:xfrm>
        </p:spPr>
        <p:txBody>
          <a:bodyPr/>
          <a:lstStyle>
            <a:lvl1pPr marL="0" indent="0">
              <a:buNone/>
              <a:defRPr sz="14300"/>
            </a:lvl1pPr>
            <a:lvl2pPr marL="2037786" indent="0">
              <a:buNone/>
              <a:defRPr sz="12500"/>
            </a:lvl2pPr>
            <a:lvl3pPr marL="4075572" indent="0">
              <a:buNone/>
              <a:defRPr sz="10700"/>
            </a:lvl3pPr>
            <a:lvl4pPr marL="6113358" indent="0">
              <a:buNone/>
              <a:defRPr sz="8900"/>
            </a:lvl4pPr>
            <a:lvl5pPr marL="8151144" indent="0">
              <a:buNone/>
              <a:defRPr sz="8900"/>
            </a:lvl5pPr>
            <a:lvl6pPr marL="10188931" indent="0">
              <a:buNone/>
              <a:defRPr sz="8900"/>
            </a:lvl6pPr>
            <a:lvl7pPr marL="12226717" indent="0">
              <a:buNone/>
              <a:defRPr sz="8900"/>
            </a:lvl7pPr>
            <a:lvl8pPr marL="14264503" indent="0">
              <a:buNone/>
              <a:defRPr sz="8900"/>
            </a:lvl8pPr>
            <a:lvl9pPr marL="16302289" indent="0">
              <a:buNone/>
              <a:defRPr sz="8900"/>
            </a:lvl9pPr>
          </a:lstStyle>
          <a:p>
            <a:endParaRPr lang="en-US"/>
          </a:p>
        </p:txBody>
      </p:sp>
      <p:sp>
        <p:nvSpPr>
          <p:cNvPr id="4" name="Text Placeholder 3"/>
          <p:cNvSpPr>
            <a:spLocks noGrp="1"/>
          </p:cNvSpPr>
          <p:nvPr>
            <p:ph type="body" sz="half" idx="2"/>
          </p:nvPr>
        </p:nvSpPr>
        <p:spPr>
          <a:xfrm>
            <a:off x="7886067" y="24331932"/>
            <a:ext cx="24140160" cy="3648708"/>
          </a:xfrm>
        </p:spPr>
        <p:txBody>
          <a:bodyPr/>
          <a:lstStyle>
            <a:lvl1pPr marL="0" indent="0">
              <a:buNone/>
              <a:defRPr sz="6200"/>
            </a:lvl1pPr>
            <a:lvl2pPr marL="2037786" indent="0">
              <a:buNone/>
              <a:defRPr sz="5300"/>
            </a:lvl2pPr>
            <a:lvl3pPr marL="4075572" indent="0">
              <a:buNone/>
              <a:defRPr sz="4500"/>
            </a:lvl3pPr>
            <a:lvl4pPr marL="6113358" indent="0">
              <a:buNone/>
              <a:defRPr sz="4000"/>
            </a:lvl4pPr>
            <a:lvl5pPr marL="8151144" indent="0">
              <a:buNone/>
              <a:defRPr sz="4000"/>
            </a:lvl5pPr>
            <a:lvl6pPr marL="10188931" indent="0">
              <a:buNone/>
              <a:defRPr sz="4000"/>
            </a:lvl6pPr>
            <a:lvl7pPr marL="12226717" indent="0">
              <a:buNone/>
              <a:defRPr sz="4000"/>
            </a:lvl7pPr>
            <a:lvl8pPr marL="14264503" indent="0">
              <a:buNone/>
              <a:defRPr sz="4000"/>
            </a:lvl8pPr>
            <a:lvl9pPr marL="16302289"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E3F329-9D56-9141-A0C7-F95FEAAAB74D}" type="datetimeFigureOut">
              <a:rPr lang="en-US" smtClean="0"/>
              <a:pPr/>
              <a:t>8/2/2011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BDECF-FE43-2649-BD76-6D758137D9A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0" y="1245026"/>
            <a:ext cx="36210240" cy="5181600"/>
          </a:xfrm>
          <a:prstGeom prst="rect">
            <a:avLst/>
          </a:prstGeom>
        </p:spPr>
        <p:txBody>
          <a:bodyPr vert="horz" lIns="407557" tIns="203779" rIns="407557" bIns="20377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011680" y="7254242"/>
            <a:ext cx="36210240" cy="20517699"/>
          </a:xfrm>
          <a:prstGeom prst="rect">
            <a:avLst/>
          </a:prstGeom>
        </p:spPr>
        <p:txBody>
          <a:bodyPr vert="horz" lIns="407557" tIns="203779" rIns="407557" bIns="2037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011680" y="28815456"/>
            <a:ext cx="9387840" cy="1655233"/>
          </a:xfrm>
          <a:prstGeom prst="rect">
            <a:avLst/>
          </a:prstGeom>
        </p:spPr>
        <p:txBody>
          <a:bodyPr vert="horz" lIns="407557" tIns="203779" rIns="407557" bIns="203779" rtlCol="0" anchor="ctr"/>
          <a:lstStyle>
            <a:lvl1pPr algn="l">
              <a:defRPr sz="5300">
                <a:solidFill>
                  <a:schemeClr val="tx1">
                    <a:tint val="75000"/>
                  </a:schemeClr>
                </a:solidFill>
              </a:defRPr>
            </a:lvl1pPr>
          </a:lstStyle>
          <a:p>
            <a:fld id="{42E3F329-9D56-9141-A0C7-F95FEAAAB74D}" type="datetimeFigureOut">
              <a:rPr lang="en-US" smtClean="0"/>
              <a:pPr/>
              <a:t>8/2/2011</a:t>
            </a:fld>
            <a:endParaRPr lang="en-US"/>
          </a:p>
        </p:txBody>
      </p:sp>
      <p:sp>
        <p:nvSpPr>
          <p:cNvPr id="5" name="Footer Placeholder 4"/>
          <p:cNvSpPr>
            <a:spLocks noGrp="1"/>
          </p:cNvSpPr>
          <p:nvPr>
            <p:ph type="ftr" sz="quarter" idx="3"/>
          </p:nvPr>
        </p:nvSpPr>
        <p:spPr>
          <a:xfrm>
            <a:off x="13746480" y="28815456"/>
            <a:ext cx="12740640" cy="1655233"/>
          </a:xfrm>
          <a:prstGeom prst="rect">
            <a:avLst/>
          </a:prstGeom>
        </p:spPr>
        <p:txBody>
          <a:bodyPr vert="horz" lIns="407557" tIns="203779" rIns="407557" bIns="203779" rtlCol="0" anchor="ctr"/>
          <a:lstStyle>
            <a:lvl1pPr algn="ctr">
              <a:defRPr sz="5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834080" y="28815456"/>
            <a:ext cx="9387840" cy="1655233"/>
          </a:xfrm>
          <a:prstGeom prst="rect">
            <a:avLst/>
          </a:prstGeom>
        </p:spPr>
        <p:txBody>
          <a:bodyPr vert="horz" lIns="407557" tIns="203779" rIns="407557" bIns="203779" rtlCol="0" anchor="ctr"/>
          <a:lstStyle>
            <a:lvl1pPr algn="r">
              <a:defRPr sz="5300">
                <a:solidFill>
                  <a:schemeClr val="tx1">
                    <a:tint val="75000"/>
                  </a:schemeClr>
                </a:solidFill>
              </a:defRPr>
            </a:lvl1pPr>
          </a:lstStyle>
          <a:p>
            <a:fld id="{6CABDECF-FE43-2649-BD76-6D758137D9A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37786" rtl="0" eaLnBrk="1" latinLnBrk="0" hangingPunct="1">
        <a:spcBef>
          <a:spcPct val="0"/>
        </a:spcBef>
        <a:buNone/>
        <a:defRPr sz="19600" kern="1200">
          <a:solidFill>
            <a:schemeClr val="tx1"/>
          </a:solidFill>
          <a:latin typeface="+mj-lt"/>
          <a:ea typeface="+mj-ea"/>
          <a:cs typeface="+mj-cs"/>
        </a:defRPr>
      </a:lvl1pPr>
    </p:titleStyle>
    <p:bodyStyle>
      <a:lvl1pPr marL="1528340" indent="-1528340" algn="l" defTabSz="2037786" rtl="0" eaLnBrk="1" latinLnBrk="0" hangingPunct="1">
        <a:spcBef>
          <a:spcPct val="20000"/>
        </a:spcBef>
        <a:buFont typeface="Arial"/>
        <a:buChar char="•"/>
        <a:defRPr sz="14300" kern="1200">
          <a:solidFill>
            <a:schemeClr val="tx1"/>
          </a:solidFill>
          <a:latin typeface="+mn-lt"/>
          <a:ea typeface="+mn-ea"/>
          <a:cs typeface="+mn-cs"/>
        </a:defRPr>
      </a:lvl1pPr>
      <a:lvl2pPr marL="3311402" indent="-1273616" algn="l" defTabSz="2037786" rtl="0" eaLnBrk="1" latinLnBrk="0" hangingPunct="1">
        <a:spcBef>
          <a:spcPct val="20000"/>
        </a:spcBef>
        <a:buFont typeface="Arial"/>
        <a:buChar char="–"/>
        <a:defRPr sz="12500" kern="1200">
          <a:solidFill>
            <a:schemeClr val="tx1"/>
          </a:solidFill>
          <a:latin typeface="+mn-lt"/>
          <a:ea typeface="+mn-ea"/>
          <a:cs typeface="+mn-cs"/>
        </a:defRPr>
      </a:lvl2pPr>
      <a:lvl3pPr marL="5094465" indent="-1018893" algn="l" defTabSz="2037786" rtl="0" eaLnBrk="1" latinLnBrk="0" hangingPunct="1">
        <a:spcBef>
          <a:spcPct val="20000"/>
        </a:spcBef>
        <a:buFont typeface="Arial"/>
        <a:buChar char="•"/>
        <a:defRPr sz="10700" kern="1200">
          <a:solidFill>
            <a:schemeClr val="tx1"/>
          </a:solidFill>
          <a:latin typeface="+mn-lt"/>
          <a:ea typeface="+mn-ea"/>
          <a:cs typeface="+mn-cs"/>
        </a:defRPr>
      </a:lvl3pPr>
      <a:lvl4pPr marL="7132251" indent="-1018893" algn="l" defTabSz="2037786" rtl="0" eaLnBrk="1" latinLnBrk="0" hangingPunct="1">
        <a:spcBef>
          <a:spcPct val="20000"/>
        </a:spcBef>
        <a:buFont typeface="Arial"/>
        <a:buChar char="–"/>
        <a:defRPr sz="8900" kern="1200">
          <a:solidFill>
            <a:schemeClr val="tx1"/>
          </a:solidFill>
          <a:latin typeface="+mn-lt"/>
          <a:ea typeface="+mn-ea"/>
          <a:cs typeface="+mn-cs"/>
        </a:defRPr>
      </a:lvl4pPr>
      <a:lvl5pPr marL="9170038" indent="-1018893" algn="l" defTabSz="2037786" rtl="0" eaLnBrk="1" latinLnBrk="0" hangingPunct="1">
        <a:spcBef>
          <a:spcPct val="20000"/>
        </a:spcBef>
        <a:buFont typeface="Arial"/>
        <a:buChar char="»"/>
        <a:defRPr sz="8900" kern="1200">
          <a:solidFill>
            <a:schemeClr val="tx1"/>
          </a:solidFill>
          <a:latin typeface="+mn-lt"/>
          <a:ea typeface="+mn-ea"/>
          <a:cs typeface="+mn-cs"/>
        </a:defRPr>
      </a:lvl5pPr>
      <a:lvl6pPr marL="11207824" indent="-1018893" algn="l" defTabSz="2037786" rtl="0" eaLnBrk="1" latinLnBrk="0" hangingPunct="1">
        <a:spcBef>
          <a:spcPct val="20000"/>
        </a:spcBef>
        <a:buFont typeface="Arial"/>
        <a:buChar char="•"/>
        <a:defRPr sz="8900" kern="1200">
          <a:solidFill>
            <a:schemeClr val="tx1"/>
          </a:solidFill>
          <a:latin typeface="+mn-lt"/>
          <a:ea typeface="+mn-ea"/>
          <a:cs typeface="+mn-cs"/>
        </a:defRPr>
      </a:lvl6pPr>
      <a:lvl7pPr marL="13245610" indent="-1018893" algn="l" defTabSz="2037786" rtl="0" eaLnBrk="1" latinLnBrk="0" hangingPunct="1">
        <a:spcBef>
          <a:spcPct val="20000"/>
        </a:spcBef>
        <a:buFont typeface="Arial"/>
        <a:buChar char="•"/>
        <a:defRPr sz="8900" kern="1200">
          <a:solidFill>
            <a:schemeClr val="tx1"/>
          </a:solidFill>
          <a:latin typeface="+mn-lt"/>
          <a:ea typeface="+mn-ea"/>
          <a:cs typeface="+mn-cs"/>
        </a:defRPr>
      </a:lvl7pPr>
      <a:lvl8pPr marL="15283396" indent="-1018893" algn="l" defTabSz="2037786" rtl="0" eaLnBrk="1" latinLnBrk="0" hangingPunct="1">
        <a:spcBef>
          <a:spcPct val="20000"/>
        </a:spcBef>
        <a:buFont typeface="Arial"/>
        <a:buChar char="•"/>
        <a:defRPr sz="8900" kern="1200">
          <a:solidFill>
            <a:schemeClr val="tx1"/>
          </a:solidFill>
          <a:latin typeface="+mn-lt"/>
          <a:ea typeface="+mn-ea"/>
          <a:cs typeface="+mn-cs"/>
        </a:defRPr>
      </a:lvl8pPr>
      <a:lvl9pPr marL="17321182" indent="-1018893" algn="l" defTabSz="2037786" rtl="0" eaLnBrk="1" latinLnBrk="0" hangingPunct="1">
        <a:spcBef>
          <a:spcPct val="20000"/>
        </a:spcBef>
        <a:buFont typeface="Arial"/>
        <a:buChar char="•"/>
        <a:defRPr sz="8900" kern="1200">
          <a:solidFill>
            <a:schemeClr val="tx1"/>
          </a:solidFill>
          <a:latin typeface="+mn-lt"/>
          <a:ea typeface="+mn-ea"/>
          <a:cs typeface="+mn-cs"/>
        </a:defRPr>
      </a:lvl9pPr>
    </p:bodyStyle>
    <p:otherStyle>
      <a:defPPr>
        <a:defRPr lang="en-US"/>
      </a:defPPr>
      <a:lvl1pPr marL="0" algn="l" defTabSz="2037786" rtl="0" eaLnBrk="1" latinLnBrk="0" hangingPunct="1">
        <a:defRPr sz="8000" kern="1200">
          <a:solidFill>
            <a:schemeClr val="tx1"/>
          </a:solidFill>
          <a:latin typeface="+mn-lt"/>
          <a:ea typeface="+mn-ea"/>
          <a:cs typeface="+mn-cs"/>
        </a:defRPr>
      </a:lvl1pPr>
      <a:lvl2pPr marL="2037786" algn="l" defTabSz="2037786" rtl="0" eaLnBrk="1" latinLnBrk="0" hangingPunct="1">
        <a:defRPr sz="8000" kern="1200">
          <a:solidFill>
            <a:schemeClr val="tx1"/>
          </a:solidFill>
          <a:latin typeface="+mn-lt"/>
          <a:ea typeface="+mn-ea"/>
          <a:cs typeface="+mn-cs"/>
        </a:defRPr>
      </a:lvl2pPr>
      <a:lvl3pPr marL="4075572" algn="l" defTabSz="2037786" rtl="0" eaLnBrk="1" latinLnBrk="0" hangingPunct="1">
        <a:defRPr sz="8000" kern="1200">
          <a:solidFill>
            <a:schemeClr val="tx1"/>
          </a:solidFill>
          <a:latin typeface="+mn-lt"/>
          <a:ea typeface="+mn-ea"/>
          <a:cs typeface="+mn-cs"/>
        </a:defRPr>
      </a:lvl3pPr>
      <a:lvl4pPr marL="6113358" algn="l" defTabSz="2037786" rtl="0" eaLnBrk="1" latinLnBrk="0" hangingPunct="1">
        <a:defRPr sz="8000" kern="1200">
          <a:solidFill>
            <a:schemeClr val="tx1"/>
          </a:solidFill>
          <a:latin typeface="+mn-lt"/>
          <a:ea typeface="+mn-ea"/>
          <a:cs typeface="+mn-cs"/>
        </a:defRPr>
      </a:lvl4pPr>
      <a:lvl5pPr marL="8151144" algn="l" defTabSz="2037786" rtl="0" eaLnBrk="1" latinLnBrk="0" hangingPunct="1">
        <a:defRPr sz="8000" kern="1200">
          <a:solidFill>
            <a:schemeClr val="tx1"/>
          </a:solidFill>
          <a:latin typeface="+mn-lt"/>
          <a:ea typeface="+mn-ea"/>
          <a:cs typeface="+mn-cs"/>
        </a:defRPr>
      </a:lvl5pPr>
      <a:lvl6pPr marL="10188931" algn="l" defTabSz="2037786" rtl="0" eaLnBrk="1" latinLnBrk="0" hangingPunct="1">
        <a:defRPr sz="8000" kern="1200">
          <a:solidFill>
            <a:schemeClr val="tx1"/>
          </a:solidFill>
          <a:latin typeface="+mn-lt"/>
          <a:ea typeface="+mn-ea"/>
          <a:cs typeface="+mn-cs"/>
        </a:defRPr>
      </a:lvl6pPr>
      <a:lvl7pPr marL="12226717" algn="l" defTabSz="2037786" rtl="0" eaLnBrk="1" latinLnBrk="0" hangingPunct="1">
        <a:defRPr sz="8000" kern="1200">
          <a:solidFill>
            <a:schemeClr val="tx1"/>
          </a:solidFill>
          <a:latin typeface="+mn-lt"/>
          <a:ea typeface="+mn-ea"/>
          <a:cs typeface="+mn-cs"/>
        </a:defRPr>
      </a:lvl7pPr>
      <a:lvl8pPr marL="14264503" algn="l" defTabSz="2037786" rtl="0" eaLnBrk="1" latinLnBrk="0" hangingPunct="1">
        <a:defRPr sz="8000" kern="1200">
          <a:solidFill>
            <a:schemeClr val="tx1"/>
          </a:solidFill>
          <a:latin typeface="+mn-lt"/>
          <a:ea typeface="+mn-ea"/>
          <a:cs typeface="+mn-cs"/>
        </a:defRPr>
      </a:lvl8pPr>
      <a:lvl9pPr marL="16302289" algn="l" defTabSz="2037786" rtl="0" eaLnBrk="1" latinLnBrk="0" hangingPunct="1">
        <a:defRPr sz="8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9.png"/><Relationship Id="rId18" Type="http://schemas.openxmlformats.org/officeDocument/2006/relationships/chart" Target="../charts/chart3.xml"/><Relationship Id="rId3" Type="http://schemas.openxmlformats.org/officeDocument/2006/relationships/image" Target="../media/image2.jpeg"/><Relationship Id="rId7" Type="http://schemas.openxmlformats.org/officeDocument/2006/relationships/image" Target="../media/image5.jpeg"/><Relationship Id="rId12" Type="http://schemas.openxmlformats.org/officeDocument/2006/relationships/chart" Target="../charts/chart2.xml"/><Relationship Id="rId17" Type="http://schemas.openxmlformats.org/officeDocument/2006/relationships/image" Target="../media/image13.png"/><Relationship Id="rId2" Type="http://schemas.openxmlformats.org/officeDocument/2006/relationships/image" Target="../media/image1.jpeg"/><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chart" Target="../charts/chart1.xml"/><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https://tmail.utk.edu/exchange/mparke11/Inbox/Grant%20Number_xF8FF_Logos--NSF_xF8FF_SM.EML/1_multipart_xF8FF_2_NSF.jpg/C58EA28C-18C0-4a97-9AF2-036E93DDAFB3/NSF.jpg?attach=1" TargetMode="External"/><Relationship Id="rId9" Type="http://schemas.openxmlformats.org/officeDocument/2006/relationships/image" Target="../media/image7.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0" y="713842"/>
            <a:ext cx="29565600" cy="3477875"/>
          </a:xfrm>
          <a:prstGeom prst="rect">
            <a:avLst/>
          </a:prstGeom>
          <a:noFill/>
        </p:spPr>
        <p:txBody>
          <a:bodyPr wrap="square" rtlCol="0">
            <a:spAutoFit/>
          </a:bodyPr>
          <a:lstStyle/>
          <a:p>
            <a:pPr algn="ctr">
              <a:spcAft>
                <a:spcPts val="1200"/>
              </a:spcAft>
            </a:pPr>
            <a:r>
              <a:rPr lang="en-US" sz="6000" dirty="0" err="1" smtClean="0">
                <a:ln>
                  <a:solidFill>
                    <a:srgbClr val="9BBB59"/>
                  </a:solidFill>
                </a:ln>
                <a:solidFill>
                  <a:schemeClr val="accent3"/>
                </a:solidFill>
                <a:latin typeface="Engravers MT"/>
                <a:cs typeface="Engravers MT"/>
              </a:rPr>
              <a:t>Mechanochemistry</a:t>
            </a:r>
            <a:r>
              <a:rPr lang="en-US" sz="6000" dirty="0" smtClean="0">
                <a:ln>
                  <a:solidFill>
                    <a:srgbClr val="9BBB59"/>
                  </a:solidFill>
                </a:ln>
                <a:solidFill>
                  <a:schemeClr val="accent3"/>
                </a:solidFill>
                <a:latin typeface="Engravers MT"/>
                <a:cs typeface="Engravers MT"/>
              </a:rPr>
              <a:t>: from Faraday to Today</a:t>
            </a:r>
          </a:p>
          <a:p>
            <a:pPr algn="ctr"/>
            <a:r>
              <a:rPr lang="en-US" sz="4500" dirty="0" smtClean="0">
                <a:latin typeface="Engravers MT"/>
                <a:cs typeface="Engravers MT"/>
              </a:rPr>
              <a:t>Ilona Phipps-Morgan</a:t>
            </a:r>
            <a:r>
              <a:rPr lang="en-US" sz="4500" dirty="0" smtClean="0">
                <a:latin typeface="Goudy Old Style"/>
                <a:cs typeface="Goudy Old Style"/>
              </a:rPr>
              <a:t> (Harvey </a:t>
            </a:r>
            <a:r>
              <a:rPr lang="en-US" sz="4500" dirty="0" err="1" smtClean="0">
                <a:latin typeface="Goudy Old Style"/>
                <a:cs typeface="Goudy Old Style"/>
              </a:rPr>
              <a:t>Mudd</a:t>
            </a:r>
            <a:r>
              <a:rPr lang="en-US" sz="4500" dirty="0" smtClean="0">
                <a:latin typeface="Goudy Old Style"/>
                <a:cs typeface="Goudy Old Style"/>
              </a:rPr>
              <a:t> College &amp; Scripps College)</a:t>
            </a:r>
          </a:p>
          <a:p>
            <a:pPr algn="ctr"/>
            <a:r>
              <a:rPr lang="en-US" sz="4500" dirty="0" smtClean="0">
                <a:latin typeface="Engravers MT"/>
                <a:cs typeface="Engravers MT"/>
              </a:rPr>
              <a:t>Dr. William Cross </a:t>
            </a:r>
            <a:r>
              <a:rPr lang="en-US" sz="4500" dirty="0" smtClean="0">
                <a:latin typeface="Goudy Old Style"/>
                <a:cs typeface="Goudy Old Style"/>
              </a:rPr>
              <a:t>(South Dakota School of Mines &amp; Technology)</a:t>
            </a:r>
          </a:p>
          <a:p>
            <a:endParaRPr lang="en-US" sz="6000" dirty="0">
              <a:latin typeface="Stencil"/>
              <a:cs typeface="Stencil"/>
            </a:endParaRPr>
          </a:p>
        </p:txBody>
      </p:sp>
      <p:pic>
        <p:nvPicPr>
          <p:cNvPr id="6" name="Picture 5" descr="SM"/>
          <p:cNvPicPr/>
          <p:nvPr/>
        </p:nvPicPr>
        <p:blipFill>
          <a:blip r:embed="rId2"/>
          <a:srcRect/>
          <a:stretch>
            <a:fillRect/>
          </a:stretch>
        </p:blipFill>
        <p:spPr bwMode="auto">
          <a:xfrm>
            <a:off x="1436275" y="713842"/>
            <a:ext cx="2500570" cy="3643840"/>
          </a:xfrm>
          <a:prstGeom prst="rect">
            <a:avLst/>
          </a:prstGeom>
          <a:noFill/>
          <a:ln w="9525">
            <a:noFill/>
            <a:miter lim="800000"/>
            <a:headEnd/>
            <a:tailEnd/>
          </a:ln>
        </p:spPr>
      </p:pic>
      <p:pic>
        <p:nvPicPr>
          <p:cNvPr id="7" name="Picture 6" descr="https://tmail.utk.edu/exchange/mparke11/Inbox/Grant%20Number_xF8FF_Logos--NSF_xF8FF_SM.EML/1_multipart_xF8FF_2_NSF.jpg/C58EA28C-18C0-4a97-9AF2-036E93DDAFB3/NSF.jpg?attach=1"/>
          <p:cNvPicPr/>
          <p:nvPr/>
        </p:nvPicPr>
        <p:blipFill>
          <a:blip r:embed="rId3" r:link="rId4"/>
          <a:srcRect/>
          <a:stretch>
            <a:fillRect/>
          </a:stretch>
        </p:blipFill>
        <p:spPr bwMode="auto">
          <a:xfrm>
            <a:off x="35433145" y="713842"/>
            <a:ext cx="3682855" cy="3643840"/>
          </a:xfrm>
          <a:prstGeom prst="rect">
            <a:avLst/>
          </a:prstGeom>
          <a:noFill/>
          <a:ln w="9525">
            <a:noFill/>
            <a:miter lim="800000"/>
            <a:headEnd/>
            <a:tailEnd/>
          </a:ln>
        </p:spPr>
      </p:pic>
      <p:sp>
        <p:nvSpPr>
          <p:cNvPr id="8" name="TextBox 7"/>
          <p:cNvSpPr txBox="1"/>
          <p:nvPr/>
        </p:nvSpPr>
        <p:spPr>
          <a:xfrm>
            <a:off x="5334001" y="3188297"/>
            <a:ext cx="29565600" cy="784830"/>
          </a:xfrm>
          <a:prstGeom prst="rect">
            <a:avLst/>
          </a:prstGeom>
          <a:noFill/>
        </p:spPr>
        <p:txBody>
          <a:bodyPr wrap="square" numCol="1" rtlCol="0">
            <a:spAutoFit/>
          </a:bodyPr>
          <a:lstStyle/>
          <a:p>
            <a:pPr algn="ctr"/>
            <a:r>
              <a:rPr lang="en-US" sz="4500" dirty="0" smtClean="0">
                <a:latin typeface="Goudy Old Style"/>
                <a:cs typeface="Goudy Old Style"/>
              </a:rPr>
              <a:t>Research made possible by NSF REU Grant # DMR-0852057</a:t>
            </a:r>
            <a:endParaRPr lang="en-US" sz="4500" dirty="0">
              <a:latin typeface="Goudy Old Style"/>
              <a:cs typeface="Goudy Old Style"/>
            </a:endParaRPr>
          </a:p>
        </p:txBody>
      </p:sp>
      <p:cxnSp>
        <p:nvCxnSpPr>
          <p:cNvPr id="10" name="Straight Connector 9"/>
          <p:cNvCxnSpPr/>
          <p:nvPr/>
        </p:nvCxnSpPr>
        <p:spPr>
          <a:xfrm>
            <a:off x="4673600" y="3973127"/>
            <a:ext cx="30759545" cy="158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029309" y="9706374"/>
            <a:ext cx="11416691" cy="8402302"/>
          </a:xfrm>
          <a:prstGeom prst="rect">
            <a:avLst/>
          </a:prstGeom>
          <a:noFill/>
        </p:spPr>
        <p:txBody>
          <a:bodyPr wrap="square" rtlCol="0">
            <a:spAutoFit/>
          </a:bodyPr>
          <a:lstStyle/>
          <a:p>
            <a:pPr algn="just"/>
            <a:r>
              <a:rPr lang="en-US" sz="3600" dirty="0" err="1" smtClean="0">
                <a:latin typeface="Goudy Old Style"/>
                <a:cs typeface="Goudy Old Style"/>
              </a:rPr>
              <a:t>Mechanochemical</a:t>
            </a:r>
            <a:r>
              <a:rPr lang="en-US" sz="3600" dirty="0" smtClean="0">
                <a:latin typeface="Goudy Old Style"/>
                <a:cs typeface="Goudy Old Style"/>
              </a:rPr>
              <a:t> </a:t>
            </a:r>
            <a:r>
              <a:rPr lang="en-US" sz="3600" dirty="0">
                <a:latin typeface="Goudy Old Style"/>
                <a:cs typeface="Goudy Old Style"/>
              </a:rPr>
              <a:t>processes were invented thousands of years ago, when humans learned to create fire: the mechanical action of, for example, rubbing sticks together to cause a chemical reaction involving fire is an early instance of </a:t>
            </a:r>
            <a:r>
              <a:rPr lang="en-US" sz="3600" dirty="0" err="1">
                <a:latin typeface="Goudy Old Style"/>
                <a:cs typeface="Goudy Old Style"/>
              </a:rPr>
              <a:t>mechanochemistry</a:t>
            </a:r>
            <a:r>
              <a:rPr lang="en-US" sz="3600" dirty="0">
                <a:latin typeface="Goudy Old Style"/>
                <a:cs typeface="Goudy Old Style"/>
              </a:rPr>
              <a:t>.</a:t>
            </a:r>
            <a:r>
              <a:rPr lang="en-US" sz="3600" dirty="0" smtClean="0">
                <a:latin typeface="Goudy Old Style"/>
                <a:cs typeface="Goudy Old Style"/>
              </a:rPr>
              <a:t> However</a:t>
            </a:r>
            <a:r>
              <a:rPr lang="en-US" sz="3600" dirty="0">
                <a:latin typeface="Goudy Old Style"/>
                <a:cs typeface="Goudy Old Style"/>
              </a:rPr>
              <a:t>, Michael </a:t>
            </a:r>
            <a:r>
              <a:rPr lang="en-US" sz="3600" dirty="0" smtClean="0">
                <a:latin typeface="Goudy Old Style"/>
                <a:cs typeface="Goudy Old Style"/>
              </a:rPr>
              <a:t>Faraday </a:t>
            </a:r>
            <a:r>
              <a:rPr lang="en-US" sz="3600" dirty="0" smtClean="0">
                <a:solidFill>
                  <a:srgbClr val="000000"/>
                </a:solidFill>
                <a:latin typeface="Goudy Old Style"/>
                <a:cs typeface="Goudy Old Style"/>
              </a:rPr>
              <a:t>(</a:t>
            </a:r>
            <a:r>
              <a:rPr lang="en-US" sz="3600" dirty="0" smtClean="0">
                <a:solidFill>
                  <a:schemeClr val="accent3"/>
                </a:solidFill>
                <a:latin typeface="Goudy Old Style"/>
                <a:cs typeface="Goudy Old Style"/>
              </a:rPr>
              <a:t>Figure 1</a:t>
            </a:r>
            <a:r>
              <a:rPr lang="en-US" sz="3600" dirty="0" smtClean="0">
                <a:latin typeface="Goudy Old Style"/>
                <a:cs typeface="Goudy Old Style"/>
              </a:rPr>
              <a:t>)</a:t>
            </a:r>
            <a:r>
              <a:rPr lang="en-US" sz="3600" dirty="0" smtClean="0">
                <a:solidFill>
                  <a:schemeClr val="accent3"/>
                </a:solidFill>
                <a:latin typeface="Goudy Old Style"/>
                <a:cs typeface="Goudy Old Style"/>
              </a:rPr>
              <a:t> </a:t>
            </a:r>
            <a:r>
              <a:rPr lang="en-US" sz="3600" dirty="0" smtClean="0">
                <a:latin typeface="Goudy Old Style"/>
                <a:cs typeface="Goudy Old Style"/>
              </a:rPr>
              <a:t>was </a:t>
            </a:r>
            <a:r>
              <a:rPr lang="en-US" sz="3600" dirty="0">
                <a:latin typeface="Goudy Old Style"/>
                <a:cs typeface="Goudy Old Style"/>
              </a:rPr>
              <a:t>one of the first scientists to directly reference a </a:t>
            </a:r>
            <a:r>
              <a:rPr lang="en-US" sz="3600" dirty="0" err="1">
                <a:latin typeface="Goudy Old Style"/>
                <a:cs typeface="Goudy Old Style"/>
              </a:rPr>
              <a:t>mechanochemical</a:t>
            </a:r>
            <a:r>
              <a:rPr lang="en-US" sz="3600" dirty="0">
                <a:latin typeface="Goudy Old Style"/>
                <a:cs typeface="Goudy Old Style"/>
              </a:rPr>
              <a:t> process [1]</a:t>
            </a:r>
            <a:r>
              <a:rPr lang="en-US" sz="3600" dirty="0" smtClean="0">
                <a:latin typeface="Goudy Old Style"/>
                <a:cs typeface="Goudy Old Style"/>
              </a:rPr>
              <a:t>. </a:t>
            </a:r>
            <a:r>
              <a:rPr lang="en-US" sz="3600" dirty="0">
                <a:latin typeface="Goudy Old Style"/>
                <a:cs typeface="Goudy Old Style"/>
              </a:rPr>
              <a:t>In 1820, Faraday published a paper on</a:t>
            </a:r>
            <a:r>
              <a:rPr lang="en-US" sz="3600" dirty="0" smtClean="0">
                <a:latin typeface="Goudy Old Style"/>
                <a:cs typeface="Goudy Old Style"/>
              </a:rPr>
              <a:t> decomposing silver chloride through grinding with zinc, tin, copper, or iron [1]. Since then, </a:t>
            </a:r>
            <a:r>
              <a:rPr lang="en-US" sz="3600" dirty="0" err="1" smtClean="0">
                <a:latin typeface="Goudy Old Style"/>
                <a:cs typeface="Goudy Old Style"/>
              </a:rPr>
              <a:t>mechanochemistry</a:t>
            </a:r>
            <a:r>
              <a:rPr lang="en-US" sz="3600" dirty="0" smtClean="0">
                <a:latin typeface="Goudy Old Style"/>
                <a:cs typeface="Goudy Old Style"/>
              </a:rPr>
              <a:t> </a:t>
            </a:r>
            <a:r>
              <a:rPr lang="en-US" sz="3600" dirty="0">
                <a:latin typeface="Goudy Old Style"/>
                <a:cs typeface="Goudy Old Style"/>
              </a:rPr>
              <a:t>has become more widespread, and currently engineers and chemists are exploring the use</a:t>
            </a:r>
            <a:r>
              <a:rPr lang="en-US" sz="3600" dirty="0" smtClean="0">
                <a:latin typeface="Goudy Old Style"/>
                <a:cs typeface="Goudy Old Style"/>
              </a:rPr>
              <a:t> of environmentally friendly </a:t>
            </a:r>
            <a:r>
              <a:rPr lang="en-US" sz="3600" dirty="0" err="1" smtClean="0">
                <a:latin typeface="Goudy Old Style"/>
                <a:cs typeface="Goudy Old Style"/>
              </a:rPr>
              <a:t>mechanochemical</a:t>
            </a:r>
            <a:r>
              <a:rPr lang="en-US" sz="3600" dirty="0" smtClean="0">
                <a:latin typeface="Goudy Old Style"/>
                <a:cs typeface="Goudy Old Style"/>
              </a:rPr>
              <a:t> processes in waste management [2]. Given </a:t>
            </a:r>
            <a:r>
              <a:rPr lang="en-US" sz="3600" dirty="0">
                <a:latin typeface="Goudy Old Style"/>
                <a:cs typeface="Goudy Old Style"/>
              </a:rPr>
              <a:t>the enormous amounts of waste currently </a:t>
            </a:r>
            <a:r>
              <a:rPr lang="en-US" sz="3600" dirty="0" smtClean="0">
                <a:latin typeface="Goudy Old Style"/>
                <a:cs typeface="Goudy Old Style"/>
              </a:rPr>
              <a:t>produced, </a:t>
            </a:r>
            <a:r>
              <a:rPr lang="en-US" sz="3600" dirty="0">
                <a:latin typeface="Goudy Old Style"/>
                <a:cs typeface="Goudy Old Style"/>
              </a:rPr>
              <a:t>understanding </a:t>
            </a:r>
            <a:r>
              <a:rPr lang="en-US" sz="3600" dirty="0" err="1">
                <a:latin typeface="Goudy Old Style"/>
                <a:cs typeface="Goudy Old Style"/>
              </a:rPr>
              <a:t>mechanochemistry</a:t>
            </a:r>
            <a:r>
              <a:rPr lang="en-US" sz="3600" dirty="0" smtClean="0">
                <a:latin typeface="Goudy Old Style"/>
                <a:cs typeface="Goudy Old Style"/>
              </a:rPr>
              <a:t> may be </a:t>
            </a:r>
            <a:r>
              <a:rPr lang="en-US" sz="3600" dirty="0">
                <a:latin typeface="Goudy Old Style"/>
                <a:cs typeface="Goudy Old Style"/>
              </a:rPr>
              <a:t>integral to devising</a:t>
            </a:r>
            <a:r>
              <a:rPr lang="en-US" sz="3600" dirty="0" smtClean="0">
                <a:latin typeface="Goudy Old Style"/>
                <a:cs typeface="Goudy Old Style"/>
              </a:rPr>
              <a:t> safe and effective </a:t>
            </a:r>
            <a:r>
              <a:rPr lang="en-US" sz="3600" dirty="0">
                <a:latin typeface="Goudy Old Style"/>
                <a:cs typeface="Goudy Old Style"/>
              </a:rPr>
              <a:t>waste management strategies.</a:t>
            </a:r>
            <a:r>
              <a:rPr lang="en-US" sz="3600" dirty="0" smtClean="0">
                <a:latin typeface="Goudy Old Style"/>
                <a:cs typeface="Goudy Old Style"/>
              </a:rPr>
              <a:t> </a:t>
            </a:r>
            <a:endParaRPr lang="en-US" sz="4000" dirty="0">
              <a:latin typeface="Goudy Old Style"/>
              <a:cs typeface="Goudy Old Style"/>
            </a:endParaRPr>
          </a:p>
        </p:txBody>
      </p:sp>
      <p:sp>
        <p:nvSpPr>
          <p:cNvPr id="24" name="TextBox 23"/>
          <p:cNvSpPr txBox="1"/>
          <p:nvPr/>
        </p:nvSpPr>
        <p:spPr>
          <a:xfrm>
            <a:off x="2929578" y="8890303"/>
            <a:ext cx="7281222" cy="784830"/>
          </a:xfrm>
          <a:prstGeom prst="rect">
            <a:avLst/>
          </a:prstGeom>
          <a:solidFill>
            <a:srgbClr val="292E70"/>
          </a:solidFill>
        </p:spPr>
        <p:txBody>
          <a:bodyPr wrap="square" rtlCol="0">
            <a:spAutoFit/>
          </a:bodyPr>
          <a:lstStyle/>
          <a:p>
            <a:pPr algn="ctr"/>
            <a:r>
              <a:rPr lang="en-US" sz="4500" dirty="0" smtClean="0">
                <a:ln>
                  <a:solidFill>
                    <a:schemeClr val="bg2"/>
                  </a:solidFill>
                </a:ln>
                <a:solidFill>
                  <a:srgbClr val="FFFFFF"/>
                </a:solidFill>
                <a:latin typeface="Engravers MT"/>
                <a:cs typeface="Engravers MT"/>
              </a:rPr>
              <a:t>Background</a:t>
            </a:r>
            <a:endParaRPr lang="en-US" sz="4500" dirty="0">
              <a:ln>
                <a:solidFill>
                  <a:schemeClr val="bg2"/>
                </a:solidFill>
              </a:ln>
              <a:solidFill>
                <a:srgbClr val="FFFFFF"/>
              </a:solidFill>
              <a:latin typeface="Engravers MT"/>
              <a:cs typeface="Engravers MT"/>
            </a:endParaRPr>
          </a:p>
        </p:txBody>
      </p:sp>
      <p:sp>
        <p:nvSpPr>
          <p:cNvPr id="25" name="TextBox 24"/>
          <p:cNvSpPr txBox="1"/>
          <p:nvPr/>
        </p:nvSpPr>
        <p:spPr>
          <a:xfrm>
            <a:off x="1042619" y="19145359"/>
            <a:ext cx="11403381" cy="2939266"/>
          </a:xfrm>
          <a:prstGeom prst="rect">
            <a:avLst/>
          </a:prstGeom>
          <a:noFill/>
        </p:spPr>
        <p:txBody>
          <a:bodyPr wrap="square" rtlCol="0">
            <a:spAutoFit/>
          </a:bodyPr>
          <a:lstStyle/>
          <a:p>
            <a:pPr algn="just">
              <a:spcAft>
                <a:spcPts val="600"/>
              </a:spcAft>
              <a:buFont typeface="Arial"/>
              <a:buChar char="•"/>
            </a:pPr>
            <a:r>
              <a:rPr lang="en-US" sz="3600" dirty="0" smtClean="0">
                <a:latin typeface="Goudy Old Style"/>
                <a:cs typeface="Goudy Old Style"/>
              </a:rPr>
              <a:t>Learn </a:t>
            </a:r>
            <a:r>
              <a:rPr lang="en-US" sz="3600" dirty="0">
                <a:latin typeface="Goudy Old Style"/>
                <a:cs typeface="Goudy Old Style"/>
              </a:rPr>
              <a:t>about past and future uses of </a:t>
            </a:r>
            <a:r>
              <a:rPr lang="en-US" sz="3600" dirty="0" err="1">
                <a:latin typeface="Goudy Old Style"/>
                <a:cs typeface="Goudy Old Style"/>
              </a:rPr>
              <a:t>mechanochemistry</a:t>
            </a:r>
            <a:r>
              <a:rPr lang="en-US" sz="3600" dirty="0">
                <a:latin typeface="Goudy Old Style"/>
                <a:cs typeface="Goudy Old Style"/>
              </a:rPr>
              <a:t>.</a:t>
            </a:r>
            <a:endParaRPr lang="en-US" sz="3600" dirty="0" smtClean="0">
              <a:latin typeface="Goudy Old Style"/>
              <a:cs typeface="Goudy Old Style"/>
            </a:endParaRPr>
          </a:p>
          <a:p>
            <a:pPr algn="just">
              <a:spcAft>
                <a:spcPts val="600"/>
              </a:spcAft>
              <a:buFont typeface="Arial"/>
              <a:buChar char="•"/>
            </a:pPr>
            <a:r>
              <a:rPr lang="en-US" sz="3600" dirty="0" smtClean="0">
                <a:latin typeface="Goudy Old Style"/>
                <a:cs typeface="Goudy Old Style"/>
              </a:rPr>
              <a:t>Review </a:t>
            </a:r>
            <a:r>
              <a:rPr lang="en-US" sz="3600" dirty="0">
                <a:latin typeface="Goudy Old Style"/>
                <a:cs typeface="Goudy Old Style"/>
              </a:rPr>
              <a:t>and explore historical experiments by Michael </a:t>
            </a:r>
            <a:r>
              <a:rPr lang="en-US" sz="3600" dirty="0" smtClean="0">
                <a:latin typeface="Goudy Old Style"/>
                <a:cs typeface="Goudy Old Style"/>
              </a:rPr>
              <a:t>Faraday; determine the effect of zinc’s (</a:t>
            </a:r>
            <a:r>
              <a:rPr lang="en-US" sz="3600" dirty="0" smtClean="0">
                <a:solidFill>
                  <a:srgbClr val="9BBB59"/>
                </a:solidFill>
                <a:latin typeface="Goudy Old Style"/>
                <a:cs typeface="Goudy Old Style"/>
              </a:rPr>
              <a:t>Figure 5</a:t>
            </a:r>
            <a:r>
              <a:rPr lang="en-US" sz="3600" dirty="0" smtClean="0">
                <a:latin typeface="Goudy Old Style"/>
                <a:cs typeface="Goudy Old Style"/>
              </a:rPr>
              <a:t>) particle size on its </a:t>
            </a:r>
            <a:r>
              <a:rPr lang="en-US" sz="3600" dirty="0" err="1" smtClean="0">
                <a:latin typeface="Goudy Old Style"/>
                <a:cs typeface="Goudy Old Style"/>
              </a:rPr>
              <a:t>mechanochemical</a:t>
            </a:r>
            <a:r>
              <a:rPr lang="en-US" sz="3600" dirty="0" smtClean="0">
                <a:latin typeface="Goudy Old Style"/>
                <a:cs typeface="Goudy Old Style"/>
              </a:rPr>
              <a:t> reaction with silver chloride (</a:t>
            </a:r>
            <a:r>
              <a:rPr lang="en-US" sz="3600" dirty="0" smtClean="0">
                <a:solidFill>
                  <a:srgbClr val="9BBB59"/>
                </a:solidFill>
                <a:latin typeface="Goudy Old Style"/>
                <a:cs typeface="Goudy Old Style"/>
              </a:rPr>
              <a:t>Figure 6</a:t>
            </a:r>
            <a:r>
              <a:rPr lang="en-US" sz="3600" dirty="0" smtClean="0">
                <a:latin typeface="Goudy Old Style"/>
                <a:cs typeface="Goudy Old Style"/>
              </a:rPr>
              <a:t>).</a:t>
            </a:r>
            <a:endParaRPr lang="en-US" sz="3600" dirty="0">
              <a:latin typeface="Goudy Old Style"/>
              <a:cs typeface="Goudy Old Style"/>
            </a:endParaRPr>
          </a:p>
        </p:txBody>
      </p:sp>
      <p:sp>
        <p:nvSpPr>
          <p:cNvPr id="26" name="Rectangle 25"/>
          <p:cNvSpPr/>
          <p:nvPr/>
        </p:nvSpPr>
        <p:spPr>
          <a:xfrm>
            <a:off x="3403600" y="18340244"/>
            <a:ext cx="6350000" cy="811355"/>
          </a:xfrm>
          <a:prstGeom prst="rect">
            <a:avLst/>
          </a:prstGeom>
          <a:solidFill>
            <a:srgbClr val="292E70"/>
          </a:solidFill>
        </p:spPr>
        <p:txBody>
          <a:bodyPr wrap="square">
            <a:spAutoFit/>
          </a:bodyPr>
          <a:lstStyle/>
          <a:p>
            <a:pPr algn="ctr"/>
            <a:r>
              <a:rPr lang="en-US" sz="4500" dirty="0" smtClean="0">
                <a:ln>
                  <a:solidFill>
                    <a:schemeClr val="bg2"/>
                  </a:solidFill>
                </a:ln>
                <a:solidFill>
                  <a:srgbClr val="FFFFFF"/>
                </a:solidFill>
                <a:latin typeface="Engravers MT"/>
                <a:cs typeface="Engravers MT"/>
              </a:rPr>
              <a:t>Objectives</a:t>
            </a:r>
            <a:endParaRPr lang="en-US" sz="4500" dirty="0">
              <a:ln>
                <a:solidFill>
                  <a:schemeClr val="bg2"/>
                </a:solidFill>
              </a:ln>
              <a:solidFill>
                <a:srgbClr val="FFFFFF"/>
              </a:solidFill>
              <a:latin typeface="Engravers MT"/>
              <a:cs typeface="Engravers MT"/>
            </a:endParaRPr>
          </a:p>
        </p:txBody>
      </p:sp>
      <p:pic>
        <p:nvPicPr>
          <p:cNvPr id="28" name="Picture 27"/>
          <p:cNvPicPr>
            <a:picLocks noChangeAspect="1"/>
          </p:cNvPicPr>
          <p:nvPr/>
        </p:nvPicPr>
        <p:blipFill>
          <a:blip r:embed="rId5"/>
          <a:stretch>
            <a:fillRect/>
          </a:stretch>
        </p:blipFill>
        <p:spPr>
          <a:xfrm>
            <a:off x="8432800" y="4256081"/>
            <a:ext cx="4013199" cy="4459110"/>
          </a:xfrm>
          <a:prstGeom prst="rect">
            <a:avLst/>
          </a:prstGeom>
        </p:spPr>
      </p:pic>
      <p:sp>
        <p:nvSpPr>
          <p:cNvPr id="29" name="TextBox 28"/>
          <p:cNvSpPr txBox="1"/>
          <p:nvPr/>
        </p:nvSpPr>
        <p:spPr>
          <a:xfrm>
            <a:off x="1066800" y="6641153"/>
            <a:ext cx="7010400" cy="1631216"/>
          </a:xfrm>
          <a:prstGeom prst="rect">
            <a:avLst/>
          </a:prstGeom>
          <a:noFill/>
        </p:spPr>
        <p:txBody>
          <a:bodyPr wrap="square" rtlCol="0">
            <a:spAutoFit/>
          </a:bodyPr>
          <a:lstStyle/>
          <a:p>
            <a:pPr algn="just"/>
            <a:r>
              <a:rPr lang="en-US" sz="2500" dirty="0" smtClean="0">
                <a:solidFill>
                  <a:srgbClr val="9BBB59"/>
                </a:solidFill>
                <a:latin typeface="Goudy Old Style"/>
                <a:cs typeface="Goudy Old Style"/>
              </a:rPr>
              <a:t>Figure 1</a:t>
            </a:r>
            <a:r>
              <a:rPr lang="en-US" sz="2500" dirty="0" smtClean="0">
                <a:latin typeface="Goudy Old Style"/>
                <a:cs typeface="Goudy Old Style"/>
              </a:rPr>
              <a:t>: Michael Faraday, one of the first scientists to directly reference </a:t>
            </a:r>
            <a:r>
              <a:rPr lang="en-US" sz="2500" dirty="0" err="1" smtClean="0">
                <a:latin typeface="Goudy Old Style"/>
                <a:cs typeface="Goudy Old Style"/>
              </a:rPr>
              <a:t>mechanochemistry</a:t>
            </a:r>
            <a:r>
              <a:rPr lang="en-US" sz="2500" dirty="0" smtClean="0">
                <a:latin typeface="Goudy Old Style"/>
                <a:cs typeface="Goudy Old Style"/>
              </a:rPr>
              <a:t> in a paper  (picture from </a:t>
            </a:r>
            <a:r>
              <a:rPr lang="en-US" sz="2500" dirty="0" err="1" smtClean="0">
                <a:latin typeface="Goudy Old Style"/>
                <a:cs typeface="Goudy Old Style"/>
              </a:rPr>
              <a:t>http://www.gap-system.org/~historyPict</a:t>
            </a:r>
            <a:r>
              <a:rPr lang="en-US" sz="2500" dirty="0" smtClean="0">
                <a:latin typeface="Goudy Old Style"/>
                <a:cs typeface="Goudy Old Style"/>
              </a:rPr>
              <a:t> Display/</a:t>
            </a:r>
            <a:r>
              <a:rPr lang="en-US" sz="2500" dirty="0" err="1" smtClean="0">
                <a:latin typeface="Goudy Old Style"/>
                <a:cs typeface="Goudy Old Style"/>
              </a:rPr>
              <a:t>Faraday.html</a:t>
            </a:r>
            <a:r>
              <a:rPr lang="en-US" sz="2500" dirty="0" smtClean="0">
                <a:latin typeface="Goudy Old Style"/>
                <a:cs typeface="Goudy Old Style"/>
              </a:rPr>
              <a:t>)</a:t>
            </a:r>
            <a:endParaRPr lang="en-US" sz="2500" dirty="0">
              <a:latin typeface="Goudy Old Style"/>
              <a:cs typeface="Goudy Old Style"/>
            </a:endParaRPr>
          </a:p>
        </p:txBody>
      </p:sp>
      <p:sp>
        <p:nvSpPr>
          <p:cNvPr id="32" name="Rectangle 31"/>
          <p:cNvSpPr/>
          <p:nvPr/>
        </p:nvSpPr>
        <p:spPr>
          <a:xfrm>
            <a:off x="2895600" y="22181957"/>
            <a:ext cx="7366000" cy="784830"/>
          </a:xfrm>
          <a:prstGeom prst="rect">
            <a:avLst/>
          </a:prstGeom>
          <a:solidFill>
            <a:srgbClr val="292E70"/>
          </a:solidFill>
        </p:spPr>
        <p:txBody>
          <a:bodyPr wrap="square" anchor="ctr">
            <a:spAutoFit/>
          </a:bodyPr>
          <a:lstStyle/>
          <a:p>
            <a:pPr algn="ctr"/>
            <a:r>
              <a:rPr lang="en-US" sz="4500" dirty="0">
                <a:ln>
                  <a:solidFill>
                    <a:schemeClr val="bg2"/>
                  </a:solidFill>
                </a:ln>
                <a:solidFill>
                  <a:srgbClr val="FFFFFF"/>
                </a:solidFill>
                <a:latin typeface="Engravers MT"/>
                <a:cs typeface="Engravers MT"/>
              </a:rPr>
              <a:t>Procedures</a:t>
            </a:r>
          </a:p>
        </p:txBody>
      </p:sp>
      <p:sp>
        <p:nvSpPr>
          <p:cNvPr id="33" name="TextBox 32"/>
          <p:cNvSpPr txBox="1"/>
          <p:nvPr/>
        </p:nvSpPr>
        <p:spPr>
          <a:xfrm>
            <a:off x="1042619" y="22980858"/>
            <a:ext cx="11403381" cy="7525138"/>
          </a:xfrm>
          <a:prstGeom prst="rect">
            <a:avLst/>
          </a:prstGeom>
          <a:noFill/>
        </p:spPr>
        <p:txBody>
          <a:bodyPr wrap="square" rtlCol="0">
            <a:spAutoFit/>
          </a:bodyPr>
          <a:lstStyle/>
          <a:p>
            <a:pPr algn="just">
              <a:spcAft>
                <a:spcPts val="600"/>
              </a:spcAft>
            </a:pPr>
            <a:r>
              <a:rPr lang="en-US" sz="3600" i="1" dirty="0" smtClean="0">
                <a:latin typeface="Goudy Old Style"/>
                <a:cs typeface="Goudy Old Style"/>
              </a:rPr>
              <a:t>Sampling: </a:t>
            </a:r>
            <a:r>
              <a:rPr lang="en-US" sz="3600" dirty="0" smtClean="0">
                <a:latin typeface="Goudy Old Style"/>
                <a:cs typeface="Goudy Old Style"/>
              </a:rPr>
              <a:t>use riffle splitter (</a:t>
            </a:r>
            <a:r>
              <a:rPr lang="en-US" sz="3600" dirty="0" smtClean="0">
                <a:solidFill>
                  <a:srgbClr val="9BBB59"/>
                </a:solidFill>
                <a:latin typeface="Goudy Old Style"/>
                <a:cs typeface="Goudy Old Style"/>
              </a:rPr>
              <a:t>Figure 2</a:t>
            </a:r>
            <a:r>
              <a:rPr lang="en-US" sz="3600" dirty="0" smtClean="0">
                <a:latin typeface="Goudy Old Style"/>
                <a:cs typeface="Goudy Old Style"/>
              </a:rPr>
              <a:t>) to make representative samples of zinc and silver chloride.</a:t>
            </a:r>
          </a:p>
          <a:p>
            <a:pPr algn="just">
              <a:spcAft>
                <a:spcPts val="600"/>
              </a:spcAft>
            </a:pPr>
            <a:r>
              <a:rPr lang="en-US" sz="3600" i="1" dirty="0" smtClean="0">
                <a:latin typeface="Goudy Old Style"/>
                <a:cs typeface="Goudy Old Style"/>
              </a:rPr>
              <a:t>Grinding: </a:t>
            </a:r>
            <a:r>
              <a:rPr lang="en-US" sz="3600" dirty="0" smtClean="0">
                <a:latin typeface="Goudy Old Style"/>
                <a:cs typeface="Goudy Old Style"/>
              </a:rPr>
              <a:t>grind together zinc and silver chloride using a mortar and pestle (</a:t>
            </a:r>
            <a:r>
              <a:rPr lang="en-US" sz="3600" dirty="0" smtClean="0">
                <a:solidFill>
                  <a:srgbClr val="9BBB59"/>
                </a:solidFill>
                <a:latin typeface="Goudy Old Style"/>
                <a:cs typeface="Goudy Old Style"/>
              </a:rPr>
              <a:t>Figure 3</a:t>
            </a:r>
            <a:r>
              <a:rPr lang="en-US" sz="3600" dirty="0" smtClean="0">
                <a:latin typeface="Goudy Old Style"/>
                <a:cs typeface="Goudy Old Style"/>
              </a:rPr>
              <a:t>), as Faraday would have done. Note that although both 10-mesh and 30-mesh zinc were used, for brevity only 30-mesh zinc is discussed in the results.</a:t>
            </a:r>
          </a:p>
          <a:p>
            <a:pPr algn="just">
              <a:spcAft>
                <a:spcPts val="600"/>
              </a:spcAft>
            </a:pPr>
            <a:r>
              <a:rPr lang="en-US" sz="3600" i="1" dirty="0" smtClean="0">
                <a:latin typeface="Goudy Old Style"/>
                <a:cs typeface="Goudy Old Style"/>
              </a:rPr>
              <a:t>Particle size characterization: </a:t>
            </a:r>
            <a:r>
              <a:rPr lang="en-US" sz="3600" dirty="0" smtClean="0">
                <a:latin typeface="Goudy Old Style"/>
                <a:cs typeface="Goudy Old Style"/>
              </a:rPr>
              <a:t>use sieve nest (</a:t>
            </a:r>
            <a:r>
              <a:rPr lang="en-US" sz="3600" dirty="0" smtClean="0">
                <a:solidFill>
                  <a:srgbClr val="9BBB59"/>
                </a:solidFill>
                <a:latin typeface="Goudy Old Style"/>
                <a:cs typeface="Goudy Old Style"/>
              </a:rPr>
              <a:t>Figure 4</a:t>
            </a:r>
            <a:r>
              <a:rPr lang="en-US" sz="3600" dirty="0" smtClean="0">
                <a:latin typeface="Goudy Old Style"/>
                <a:cs typeface="Goudy Old Style"/>
              </a:rPr>
              <a:t>) and/or Laser Particle Size Analyzer to characterize the particle sizes of the original zinc samples and the ground zinc</a:t>
            </a:r>
            <a:r>
              <a:rPr lang="en-US" sz="3600" dirty="0">
                <a:latin typeface="Goudy Old Style"/>
                <a:cs typeface="Goudy Old Style"/>
              </a:rPr>
              <a:t>/</a:t>
            </a:r>
            <a:r>
              <a:rPr lang="en-US" sz="3600" dirty="0" smtClean="0">
                <a:latin typeface="Goudy Old Style"/>
                <a:cs typeface="Goudy Old Style"/>
              </a:rPr>
              <a:t>silver chloride samples.</a:t>
            </a:r>
          </a:p>
          <a:p>
            <a:pPr algn="just">
              <a:spcAft>
                <a:spcPts val="600"/>
              </a:spcAft>
            </a:pPr>
            <a:r>
              <a:rPr lang="en-US" sz="3600" i="1" dirty="0" smtClean="0">
                <a:latin typeface="Goudy Old Style"/>
                <a:cs typeface="Goudy Old Style"/>
              </a:rPr>
              <a:t>X-ray diffraction: </a:t>
            </a:r>
            <a:r>
              <a:rPr lang="en-US" sz="3600" dirty="0" smtClean="0">
                <a:latin typeface="Goudy Old Style"/>
                <a:cs typeface="Goudy Old Style"/>
              </a:rPr>
              <a:t>run XRD on original zinc and silver chloride samples and on the ground zinc/silver chloride samples to determine the components of the samples.</a:t>
            </a:r>
          </a:p>
        </p:txBody>
      </p:sp>
      <p:sp>
        <p:nvSpPr>
          <p:cNvPr id="34" name="TextBox 33"/>
          <p:cNvSpPr txBox="1"/>
          <p:nvPr/>
        </p:nvSpPr>
        <p:spPr>
          <a:xfrm>
            <a:off x="17974389" y="24018900"/>
            <a:ext cx="6213656" cy="477054"/>
          </a:xfrm>
          <a:prstGeom prst="rect">
            <a:avLst/>
          </a:prstGeom>
          <a:noFill/>
        </p:spPr>
        <p:txBody>
          <a:bodyPr wrap="square" rtlCol="0" anchor="t">
            <a:spAutoFit/>
          </a:bodyPr>
          <a:lstStyle/>
          <a:p>
            <a:pPr algn="just"/>
            <a:r>
              <a:rPr lang="en-US" sz="2500" dirty="0" smtClean="0">
                <a:solidFill>
                  <a:srgbClr val="9BBB59"/>
                </a:solidFill>
                <a:latin typeface="Goudy Old Style"/>
                <a:cs typeface="Goudy Old Style"/>
              </a:rPr>
              <a:t>Figure 3</a:t>
            </a:r>
            <a:r>
              <a:rPr lang="en-US" sz="2500" dirty="0" smtClean="0">
                <a:latin typeface="Goudy Old Style"/>
                <a:cs typeface="Goudy Old Style"/>
              </a:rPr>
              <a:t>: Mor</a:t>
            </a:r>
            <a:r>
              <a:rPr lang="en-US" sz="2500" dirty="0">
                <a:latin typeface="Goudy Old Style"/>
                <a:cs typeface="Goudy Old Style"/>
              </a:rPr>
              <a:t>t</a:t>
            </a:r>
            <a:r>
              <a:rPr lang="en-US" sz="2500" dirty="0" smtClean="0">
                <a:latin typeface="Goudy Old Style"/>
                <a:cs typeface="Goudy Old Style"/>
              </a:rPr>
              <a:t>ar and pestle used for grinding</a:t>
            </a:r>
            <a:endParaRPr lang="en-US" sz="2500" dirty="0">
              <a:solidFill>
                <a:schemeClr val="bg1"/>
              </a:solidFill>
              <a:latin typeface="Goudy Old Style"/>
              <a:cs typeface="Goudy Old Style"/>
            </a:endParaRPr>
          </a:p>
        </p:txBody>
      </p:sp>
      <p:sp>
        <p:nvSpPr>
          <p:cNvPr id="35" name="Rectangle 34"/>
          <p:cNvSpPr/>
          <p:nvPr/>
        </p:nvSpPr>
        <p:spPr>
          <a:xfrm>
            <a:off x="15985647" y="4267200"/>
            <a:ext cx="9363553" cy="784830"/>
          </a:xfrm>
          <a:prstGeom prst="rect">
            <a:avLst/>
          </a:prstGeom>
          <a:solidFill>
            <a:srgbClr val="292E70"/>
          </a:solidFill>
        </p:spPr>
        <p:txBody>
          <a:bodyPr wrap="square">
            <a:spAutoFit/>
          </a:bodyPr>
          <a:lstStyle/>
          <a:p>
            <a:pPr algn="ctr"/>
            <a:r>
              <a:rPr lang="en-US" sz="4500" dirty="0">
                <a:solidFill>
                  <a:srgbClr val="FFFFFF"/>
                </a:solidFill>
                <a:latin typeface="Engravers MT"/>
                <a:cs typeface="Engravers MT"/>
              </a:rPr>
              <a:t>Results</a:t>
            </a:r>
          </a:p>
        </p:txBody>
      </p:sp>
      <p:pic>
        <p:nvPicPr>
          <p:cNvPr id="37" name="Content Placeholder 3" descr="SAM_2134.JPG"/>
          <p:cNvPicPr>
            <a:picLocks noChangeAspect="1"/>
          </p:cNvPicPr>
          <p:nvPr/>
        </p:nvPicPr>
        <p:blipFill>
          <a:blip r:embed="rId6"/>
          <a:srcRect l="795" r="5141"/>
          <a:stretch>
            <a:fillRect/>
          </a:stretch>
        </p:blipFill>
        <p:spPr>
          <a:xfrm>
            <a:off x="13059527" y="19866139"/>
            <a:ext cx="4482195" cy="4152761"/>
          </a:xfrm>
          <a:prstGeom prst="rect">
            <a:avLst/>
          </a:prstGeom>
        </p:spPr>
      </p:pic>
      <p:pic>
        <p:nvPicPr>
          <p:cNvPr id="38" name="Content Placeholder 6" descr="SAM_2137.JPG"/>
          <p:cNvPicPr>
            <a:picLocks noChangeAspect="1"/>
          </p:cNvPicPr>
          <p:nvPr/>
        </p:nvPicPr>
        <p:blipFill>
          <a:blip r:embed="rId7"/>
          <a:srcRect l="172" r="1408"/>
          <a:stretch>
            <a:fillRect/>
          </a:stretch>
        </p:blipFill>
        <p:spPr>
          <a:xfrm>
            <a:off x="24374403" y="19867102"/>
            <a:ext cx="3738046" cy="4163891"/>
          </a:xfrm>
          <a:prstGeom prst="rect">
            <a:avLst/>
          </a:prstGeom>
        </p:spPr>
      </p:pic>
      <p:pic>
        <p:nvPicPr>
          <p:cNvPr id="39" name="Content Placeholder 3" descr="SAM_2133.JPG"/>
          <p:cNvPicPr>
            <a:picLocks noChangeAspect="1"/>
          </p:cNvPicPr>
          <p:nvPr/>
        </p:nvPicPr>
        <p:blipFill>
          <a:blip r:embed="rId8"/>
          <a:srcRect l="-665" r="-739"/>
          <a:stretch>
            <a:fillRect/>
          </a:stretch>
        </p:blipFill>
        <p:spPr>
          <a:xfrm>
            <a:off x="17925615" y="19866139"/>
            <a:ext cx="6081351" cy="4152760"/>
          </a:xfrm>
          <a:prstGeom prst="rect">
            <a:avLst/>
          </a:prstGeom>
        </p:spPr>
      </p:pic>
      <p:sp>
        <p:nvSpPr>
          <p:cNvPr id="40" name="Rectangle 39"/>
          <p:cNvSpPr/>
          <p:nvPr/>
        </p:nvSpPr>
        <p:spPr>
          <a:xfrm>
            <a:off x="13059528" y="24018900"/>
            <a:ext cx="3122826" cy="477054"/>
          </a:xfrm>
          <a:prstGeom prst="rect">
            <a:avLst/>
          </a:prstGeom>
        </p:spPr>
        <p:txBody>
          <a:bodyPr wrap="none">
            <a:spAutoFit/>
          </a:bodyPr>
          <a:lstStyle/>
          <a:p>
            <a:r>
              <a:rPr lang="en-US" sz="2500" dirty="0">
                <a:solidFill>
                  <a:srgbClr val="9BBB59"/>
                </a:solidFill>
                <a:latin typeface="Goudy Old Style"/>
                <a:cs typeface="Goudy Old Style"/>
              </a:rPr>
              <a:t>Figure</a:t>
            </a:r>
            <a:r>
              <a:rPr lang="en-US" sz="2500" dirty="0" smtClean="0">
                <a:solidFill>
                  <a:srgbClr val="9BBB59"/>
                </a:solidFill>
                <a:latin typeface="Goudy Old Style"/>
                <a:cs typeface="Goudy Old Style"/>
              </a:rPr>
              <a:t> </a:t>
            </a:r>
            <a:r>
              <a:rPr lang="en-US" sz="2500" dirty="0">
                <a:solidFill>
                  <a:srgbClr val="9BBB59"/>
                </a:solidFill>
                <a:latin typeface="Goudy Old Style"/>
                <a:cs typeface="Goudy Old Style"/>
              </a:rPr>
              <a:t>2</a:t>
            </a:r>
            <a:r>
              <a:rPr lang="en-US" sz="2500" dirty="0" smtClean="0">
                <a:latin typeface="Goudy Old Style"/>
                <a:cs typeface="Goudy Old Style"/>
              </a:rPr>
              <a:t>: </a:t>
            </a:r>
            <a:r>
              <a:rPr lang="en-US" sz="2500" dirty="0">
                <a:latin typeface="Goudy Old Style"/>
                <a:cs typeface="Goudy Old Style"/>
              </a:rPr>
              <a:t>Riffle </a:t>
            </a:r>
            <a:r>
              <a:rPr lang="en-US" sz="2500" dirty="0" smtClean="0">
                <a:latin typeface="Goudy Old Style"/>
                <a:cs typeface="Goudy Old Style"/>
              </a:rPr>
              <a:t>splitter</a:t>
            </a:r>
            <a:endParaRPr lang="en-US" sz="2500" dirty="0">
              <a:latin typeface="Goudy Old Style"/>
              <a:cs typeface="Goudy Old Style"/>
            </a:endParaRPr>
          </a:p>
        </p:txBody>
      </p:sp>
      <p:sp>
        <p:nvSpPr>
          <p:cNvPr id="41" name="Rectangle 40"/>
          <p:cNvSpPr/>
          <p:nvPr/>
        </p:nvSpPr>
        <p:spPr>
          <a:xfrm>
            <a:off x="24369472" y="24018900"/>
            <a:ext cx="2621230" cy="477054"/>
          </a:xfrm>
          <a:prstGeom prst="rect">
            <a:avLst/>
          </a:prstGeom>
        </p:spPr>
        <p:txBody>
          <a:bodyPr wrap="none">
            <a:spAutoFit/>
          </a:bodyPr>
          <a:lstStyle/>
          <a:p>
            <a:r>
              <a:rPr lang="en-US" sz="2500" dirty="0">
                <a:solidFill>
                  <a:srgbClr val="9BBB59"/>
                </a:solidFill>
                <a:latin typeface="Goudy Old Style"/>
                <a:cs typeface="Goudy Old Style"/>
              </a:rPr>
              <a:t>Figure 4</a:t>
            </a:r>
            <a:r>
              <a:rPr lang="en-US" sz="2500" dirty="0">
                <a:latin typeface="Goudy Old Style"/>
                <a:cs typeface="Goudy Old Style"/>
              </a:rPr>
              <a:t>: Sieve </a:t>
            </a:r>
            <a:r>
              <a:rPr lang="en-US" sz="2500" dirty="0" smtClean="0">
                <a:latin typeface="Goudy Old Style"/>
                <a:cs typeface="Goudy Old Style"/>
              </a:rPr>
              <a:t>nest</a:t>
            </a:r>
            <a:endParaRPr lang="en-US" dirty="0">
              <a:latin typeface="Goudy Old Style"/>
              <a:cs typeface="Goudy Old Style"/>
            </a:endParaRPr>
          </a:p>
        </p:txBody>
      </p:sp>
      <p:sp>
        <p:nvSpPr>
          <p:cNvPr id="23" name="Rectangle 22"/>
          <p:cNvSpPr/>
          <p:nvPr/>
        </p:nvSpPr>
        <p:spPr>
          <a:xfrm>
            <a:off x="29159200" y="26881927"/>
            <a:ext cx="9601200" cy="784830"/>
          </a:xfrm>
          <a:prstGeom prst="rect">
            <a:avLst/>
          </a:prstGeom>
          <a:solidFill>
            <a:srgbClr val="292E70"/>
          </a:solidFill>
        </p:spPr>
        <p:txBody>
          <a:bodyPr wrap="square">
            <a:spAutoFit/>
          </a:bodyPr>
          <a:lstStyle/>
          <a:p>
            <a:pPr algn="ctr"/>
            <a:r>
              <a:rPr lang="en-US" sz="4500" dirty="0" smtClean="0">
                <a:solidFill>
                  <a:srgbClr val="FFFFFF"/>
                </a:solidFill>
                <a:latin typeface="Engravers MT"/>
                <a:cs typeface="Engravers MT"/>
              </a:rPr>
              <a:t>Acknowledgments</a:t>
            </a:r>
            <a:endParaRPr lang="en-US" sz="4500" dirty="0">
              <a:solidFill>
                <a:srgbClr val="FFFFFF"/>
              </a:solidFill>
              <a:latin typeface="Engravers MT"/>
              <a:cs typeface="Engravers MT"/>
            </a:endParaRPr>
          </a:p>
        </p:txBody>
      </p:sp>
      <p:sp>
        <p:nvSpPr>
          <p:cNvPr id="30" name="Rectangle 29"/>
          <p:cNvSpPr/>
          <p:nvPr/>
        </p:nvSpPr>
        <p:spPr>
          <a:xfrm>
            <a:off x="30470278" y="8031092"/>
            <a:ext cx="6969323" cy="784830"/>
          </a:xfrm>
          <a:prstGeom prst="rect">
            <a:avLst/>
          </a:prstGeom>
          <a:solidFill>
            <a:srgbClr val="292E70"/>
          </a:solidFill>
        </p:spPr>
        <p:txBody>
          <a:bodyPr wrap="square" anchor="ctr">
            <a:spAutoFit/>
          </a:bodyPr>
          <a:lstStyle/>
          <a:p>
            <a:pPr algn="ctr"/>
            <a:r>
              <a:rPr lang="en-US" sz="4500" dirty="0" smtClean="0">
                <a:solidFill>
                  <a:srgbClr val="FFFFFF"/>
                </a:solidFill>
                <a:latin typeface="Engravers MT"/>
                <a:cs typeface="Engravers MT"/>
              </a:rPr>
              <a:t>Conclusions</a:t>
            </a:r>
            <a:endParaRPr lang="en-US" sz="4500" dirty="0">
              <a:solidFill>
                <a:srgbClr val="FFFFFF"/>
              </a:solidFill>
              <a:latin typeface="Engravers MT"/>
              <a:cs typeface="Engravers MT"/>
            </a:endParaRPr>
          </a:p>
        </p:txBody>
      </p:sp>
      <p:sp>
        <p:nvSpPr>
          <p:cNvPr id="31" name="TextBox 30"/>
          <p:cNvSpPr txBox="1"/>
          <p:nvPr/>
        </p:nvSpPr>
        <p:spPr>
          <a:xfrm>
            <a:off x="28812821" y="27666757"/>
            <a:ext cx="10311645" cy="2839239"/>
          </a:xfrm>
          <a:prstGeom prst="rect">
            <a:avLst/>
          </a:prstGeom>
          <a:noFill/>
        </p:spPr>
        <p:txBody>
          <a:bodyPr wrap="square" rtlCol="0">
            <a:spAutoFit/>
          </a:bodyPr>
          <a:lstStyle/>
          <a:p>
            <a:pPr algn="just">
              <a:spcAft>
                <a:spcPts val="600"/>
              </a:spcAft>
            </a:pPr>
            <a:r>
              <a:rPr lang="en-US" sz="2550" dirty="0" smtClean="0">
                <a:latin typeface="Goudy Old Style"/>
                <a:cs typeface="Goudy Old Style"/>
              </a:rPr>
              <a:t>I would like to thank my advisor, Dr. William Cross, for his help, guidance, and inspiration and Dr. Alfred </a:t>
            </a:r>
            <a:r>
              <a:rPr lang="en-US" sz="2550" dirty="0" err="1" smtClean="0">
                <a:latin typeface="Goudy Old Style"/>
                <a:cs typeface="Goudy Old Style"/>
              </a:rPr>
              <a:t>Boysen</a:t>
            </a:r>
            <a:r>
              <a:rPr lang="en-US" sz="2550" dirty="0" smtClean="0">
                <a:latin typeface="Goudy Old Style"/>
                <a:cs typeface="Goudy Old Style"/>
              </a:rPr>
              <a:t> for providing motivation and critique.  Thanks as well to Russ </a:t>
            </a:r>
            <a:r>
              <a:rPr lang="en-US" sz="2550" dirty="0" err="1" smtClean="0">
                <a:latin typeface="Goudy Old Style"/>
                <a:cs typeface="Goudy Old Style"/>
              </a:rPr>
              <a:t>Lingenfelter</a:t>
            </a:r>
            <a:r>
              <a:rPr lang="en-US" sz="2550" dirty="0" smtClean="0">
                <a:latin typeface="Goudy Old Style"/>
                <a:cs typeface="Goudy Old Style"/>
              </a:rPr>
              <a:t> for his assistance with the XRD, to Dr. Edward Duke for his assistance with the SEM, to Kelsey Fitzgerald and Jay Marshall for helping me to find equipment, and, last but not least, to REU site director Dr. Michael West for coordinating the program and for his thoughtfulness and help throughout. </a:t>
            </a:r>
            <a:endParaRPr lang="en-US" sz="2550" dirty="0">
              <a:latin typeface="Goudy Old Style"/>
              <a:cs typeface="Goudy Old Style"/>
            </a:endParaRPr>
          </a:p>
        </p:txBody>
      </p:sp>
      <p:sp>
        <p:nvSpPr>
          <p:cNvPr id="43" name="Rectangle 42"/>
          <p:cNvSpPr/>
          <p:nvPr/>
        </p:nvSpPr>
        <p:spPr>
          <a:xfrm>
            <a:off x="30276814" y="23470512"/>
            <a:ext cx="7366000" cy="784830"/>
          </a:xfrm>
          <a:prstGeom prst="rect">
            <a:avLst/>
          </a:prstGeom>
          <a:solidFill>
            <a:srgbClr val="292E70"/>
          </a:solidFill>
        </p:spPr>
        <p:txBody>
          <a:bodyPr wrap="square">
            <a:spAutoFit/>
          </a:bodyPr>
          <a:lstStyle/>
          <a:p>
            <a:pPr algn="ctr"/>
            <a:r>
              <a:rPr lang="en-US" sz="4500" dirty="0" smtClean="0">
                <a:solidFill>
                  <a:srgbClr val="FFFFFF"/>
                </a:solidFill>
                <a:latin typeface="Engravers MT"/>
                <a:cs typeface="Engravers MT"/>
              </a:rPr>
              <a:t>References</a:t>
            </a:r>
            <a:endParaRPr lang="en-US" sz="4500" dirty="0">
              <a:solidFill>
                <a:srgbClr val="FFFFFF"/>
              </a:solidFill>
              <a:latin typeface="Engravers MT"/>
              <a:cs typeface="Engravers MT"/>
            </a:endParaRPr>
          </a:p>
        </p:txBody>
      </p:sp>
      <p:pic>
        <p:nvPicPr>
          <p:cNvPr id="44" name="Picture 43"/>
          <p:cNvPicPr>
            <a:picLocks noChangeAspect="1"/>
          </p:cNvPicPr>
          <p:nvPr/>
        </p:nvPicPr>
        <p:blipFill>
          <a:blip r:embed="rId9"/>
          <a:stretch>
            <a:fillRect/>
          </a:stretch>
        </p:blipFill>
        <p:spPr>
          <a:xfrm>
            <a:off x="13059529" y="24549382"/>
            <a:ext cx="8711654" cy="5053305"/>
          </a:xfrm>
          <a:prstGeom prst="rect">
            <a:avLst/>
          </a:prstGeom>
        </p:spPr>
      </p:pic>
      <p:pic>
        <p:nvPicPr>
          <p:cNvPr id="45" name="Picture 44"/>
          <p:cNvPicPr>
            <a:picLocks noChangeAspect="1"/>
          </p:cNvPicPr>
          <p:nvPr/>
        </p:nvPicPr>
        <p:blipFill>
          <a:blip r:embed="rId10"/>
          <a:stretch>
            <a:fillRect/>
          </a:stretch>
        </p:blipFill>
        <p:spPr>
          <a:xfrm>
            <a:off x="22246769" y="24547657"/>
            <a:ext cx="5880177" cy="5073173"/>
          </a:xfrm>
          <a:prstGeom prst="rect">
            <a:avLst/>
          </a:prstGeom>
        </p:spPr>
      </p:pic>
      <p:sp>
        <p:nvSpPr>
          <p:cNvPr id="46" name="Rectangle 45"/>
          <p:cNvSpPr/>
          <p:nvPr/>
        </p:nvSpPr>
        <p:spPr>
          <a:xfrm>
            <a:off x="13059528" y="29584546"/>
            <a:ext cx="4070345" cy="477054"/>
          </a:xfrm>
          <a:prstGeom prst="rect">
            <a:avLst/>
          </a:prstGeom>
        </p:spPr>
        <p:txBody>
          <a:bodyPr wrap="none">
            <a:spAutoFit/>
          </a:bodyPr>
          <a:lstStyle/>
          <a:p>
            <a:r>
              <a:rPr lang="en-US" sz="2500" dirty="0">
                <a:solidFill>
                  <a:srgbClr val="9BBB59"/>
                </a:solidFill>
                <a:latin typeface="Goudy Old Style"/>
                <a:cs typeface="Goudy Old Style"/>
              </a:rPr>
              <a:t>Figure</a:t>
            </a:r>
            <a:r>
              <a:rPr lang="en-US" sz="2500" dirty="0" smtClean="0">
                <a:solidFill>
                  <a:srgbClr val="9BBB59"/>
                </a:solidFill>
                <a:latin typeface="Goudy Old Style"/>
                <a:cs typeface="Goudy Old Style"/>
              </a:rPr>
              <a:t> 5</a:t>
            </a:r>
            <a:r>
              <a:rPr lang="en-US" sz="2500" dirty="0" smtClean="0">
                <a:latin typeface="Goudy Old Style"/>
                <a:cs typeface="Goudy Old Style"/>
              </a:rPr>
              <a:t>: 10-mesh metallic zinc</a:t>
            </a:r>
            <a:endParaRPr lang="en-US" sz="2500" dirty="0">
              <a:latin typeface="Goudy Old Style"/>
              <a:cs typeface="Goudy Old Style"/>
            </a:endParaRPr>
          </a:p>
        </p:txBody>
      </p:sp>
      <p:sp>
        <p:nvSpPr>
          <p:cNvPr id="47" name="Rectangle 46"/>
          <p:cNvSpPr/>
          <p:nvPr/>
        </p:nvSpPr>
        <p:spPr>
          <a:xfrm>
            <a:off x="22251624" y="29584546"/>
            <a:ext cx="3196088" cy="477054"/>
          </a:xfrm>
          <a:prstGeom prst="rect">
            <a:avLst/>
          </a:prstGeom>
        </p:spPr>
        <p:txBody>
          <a:bodyPr wrap="none">
            <a:spAutoFit/>
          </a:bodyPr>
          <a:lstStyle/>
          <a:p>
            <a:r>
              <a:rPr lang="en-US" sz="2500" dirty="0">
                <a:solidFill>
                  <a:srgbClr val="9BBB59"/>
                </a:solidFill>
                <a:latin typeface="Goudy Old Style"/>
                <a:cs typeface="Goudy Old Style"/>
              </a:rPr>
              <a:t>Figure</a:t>
            </a:r>
            <a:r>
              <a:rPr lang="en-US" sz="2500" dirty="0" smtClean="0">
                <a:solidFill>
                  <a:srgbClr val="9BBB59"/>
                </a:solidFill>
                <a:latin typeface="Goudy Old Style"/>
                <a:cs typeface="Goudy Old Style"/>
              </a:rPr>
              <a:t> </a:t>
            </a:r>
            <a:r>
              <a:rPr lang="en-US" sz="2500" dirty="0">
                <a:solidFill>
                  <a:srgbClr val="9BBB59"/>
                </a:solidFill>
                <a:latin typeface="Goudy Old Style"/>
                <a:cs typeface="Goudy Old Style"/>
              </a:rPr>
              <a:t>6</a:t>
            </a:r>
            <a:r>
              <a:rPr lang="en-US" sz="2500" dirty="0" smtClean="0">
                <a:latin typeface="Goudy Old Style"/>
                <a:cs typeface="Goudy Old Style"/>
              </a:rPr>
              <a:t>: Silver chloride</a:t>
            </a:r>
            <a:endParaRPr lang="en-US" sz="2500" dirty="0">
              <a:latin typeface="Goudy Old Style"/>
              <a:cs typeface="Goudy Old Style"/>
            </a:endParaRPr>
          </a:p>
        </p:txBody>
      </p:sp>
      <p:graphicFrame>
        <p:nvGraphicFramePr>
          <p:cNvPr id="52" name="Chart 51"/>
          <p:cNvGraphicFramePr>
            <a:graphicFrameLocks noGrp="1"/>
          </p:cNvGraphicFramePr>
          <p:nvPr/>
        </p:nvGraphicFramePr>
        <p:xfrm>
          <a:off x="13056533" y="5234521"/>
          <a:ext cx="4926667" cy="39370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3" name="Chart 52"/>
          <p:cNvGraphicFramePr>
            <a:graphicFrameLocks noGrp="1"/>
          </p:cNvGraphicFramePr>
          <p:nvPr/>
        </p:nvGraphicFramePr>
        <p:xfrm>
          <a:off x="13059528" y="10081096"/>
          <a:ext cx="4923672" cy="3856235"/>
        </p:xfrm>
        <a:graphic>
          <a:graphicData uri="http://schemas.openxmlformats.org/drawingml/2006/chart">
            <c:chart xmlns:c="http://schemas.openxmlformats.org/drawingml/2006/chart" xmlns:r="http://schemas.openxmlformats.org/officeDocument/2006/relationships" r:id="rId12"/>
          </a:graphicData>
        </a:graphic>
      </p:graphicFrame>
      <p:pic>
        <p:nvPicPr>
          <p:cNvPr id="56" name="Picture 55"/>
          <p:cNvPicPr>
            <a:picLocks noChangeAspect="1"/>
          </p:cNvPicPr>
          <p:nvPr/>
        </p:nvPicPr>
        <p:blipFill>
          <a:blip r:embed="rId13"/>
          <a:stretch>
            <a:fillRect/>
          </a:stretch>
        </p:blipFill>
        <p:spPr>
          <a:xfrm>
            <a:off x="18139528" y="5247222"/>
            <a:ext cx="4923672" cy="3795178"/>
          </a:xfrm>
          <a:prstGeom prst="rect">
            <a:avLst/>
          </a:prstGeom>
        </p:spPr>
      </p:pic>
      <p:pic>
        <p:nvPicPr>
          <p:cNvPr id="57" name="Picture 56"/>
          <p:cNvPicPr>
            <a:picLocks noChangeAspect="1"/>
          </p:cNvPicPr>
          <p:nvPr/>
        </p:nvPicPr>
        <p:blipFill>
          <a:blip r:embed="rId14"/>
          <a:stretch>
            <a:fillRect/>
          </a:stretch>
        </p:blipFill>
        <p:spPr>
          <a:xfrm>
            <a:off x="23197761" y="5236336"/>
            <a:ext cx="4923350" cy="3787780"/>
          </a:xfrm>
          <a:prstGeom prst="rect">
            <a:avLst/>
          </a:prstGeom>
        </p:spPr>
      </p:pic>
      <p:pic>
        <p:nvPicPr>
          <p:cNvPr id="58" name="Picture 57"/>
          <p:cNvPicPr>
            <a:picLocks noChangeAspect="1"/>
          </p:cNvPicPr>
          <p:nvPr/>
        </p:nvPicPr>
        <p:blipFill>
          <a:blip r:embed="rId15"/>
          <a:stretch>
            <a:fillRect/>
          </a:stretch>
        </p:blipFill>
        <p:spPr>
          <a:xfrm>
            <a:off x="28790900" y="4267199"/>
            <a:ext cx="6108701" cy="3580137"/>
          </a:xfrm>
          <a:prstGeom prst="rect">
            <a:avLst/>
          </a:prstGeom>
        </p:spPr>
      </p:pic>
      <p:sp>
        <p:nvSpPr>
          <p:cNvPr id="59" name="TextBox 58"/>
          <p:cNvSpPr txBox="1"/>
          <p:nvPr/>
        </p:nvSpPr>
        <p:spPr>
          <a:xfrm>
            <a:off x="35229800" y="5874161"/>
            <a:ext cx="3886200" cy="1631216"/>
          </a:xfrm>
          <a:prstGeom prst="rect">
            <a:avLst/>
          </a:prstGeom>
          <a:noFill/>
        </p:spPr>
        <p:txBody>
          <a:bodyPr wrap="square" rtlCol="0">
            <a:spAutoFit/>
          </a:bodyPr>
          <a:lstStyle/>
          <a:p>
            <a:pPr algn="just"/>
            <a:r>
              <a:rPr lang="en-US" sz="2500" dirty="0" smtClean="0">
                <a:solidFill>
                  <a:srgbClr val="9BBB59"/>
                </a:solidFill>
                <a:latin typeface="Goudy Old Style"/>
                <a:cs typeface="Goudy Old Style"/>
              </a:rPr>
              <a:t>Figure 14</a:t>
            </a:r>
            <a:r>
              <a:rPr lang="en-US" sz="2500" dirty="0" smtClean="0">
                <a:latin typeface="Goudy Old Style"/>
                <a:cs typeface="Goudy Old Style"/>
              </a:rPr>
              <a:t>: Result of grinding zinc with silver chloride for five minutes. The texture is moist and clumpy.</a:t>
            </a:r>
            <a:endParaRPr lang="en-US" sz="2500" dirty="0">
              <a:latin typeface="Goudy Old Style"/>
              <a:cs typeface="Goudy Old Style"/>
            </a:endParaRPr>
          </a:p>
        </p:txBody>
      </p:sp>
      <p:sp>
        <p:nvSpPr>
          <p:cNvPr id="61" name="Rectangle 60"/>
          <p:cNvSpPr/>
          <p:nvPr/>
        </p:nvSpPr>
        <p:spPr>
          <a:xfrm>
            <a:off x="19262173" y="15483570"/>
            <a:ext cx="8847900" cy="2785378"/>
          </a:xfrm>
          <a:prstGeom prst="rect">
            <a:avLst/>
          </a:prstGeom>
        </p:spPr>
        <p:txBody>
          <a:bodyPr wrap="square">
            <a:spAutoFit/>
          </a:bodyPr>
          <a:lstStyle/>
          <a:p>
            <a:pPr algn="just"/>
            <a:r>
              <a:rPr lang="en-US" sz="2500" dirty="0">
                <a:solidFill>
                  <a:srgbClr val="9BBB59"/>
                </a:solidFill>
                <a:latin typeface="Goudy Old Style"/>
                <a:cs typeface="Goudy Old Style"/>
              </a:rPr>
              <a:t>Figure</a:t>
            </a:r>
            <a:r>
              <a:rPr lang="en-US" sz="2500" dirty="0" smtClean="0">
                <a:solidFill>
                  <a:srgbClr val="9BBB59"/>
                </a:solidFill>
                <a:latin typeface="Goudy Old Style"/>
                <a:cs typeface="Goudy Old Style"/>
              </a:rPr>
              <a:t> 13</a:t>
            </a:r>
            <a:r>
              <a:rPr lang="en-US" sz="2500" dirty="0" smtClean="0">
                <a:latin typeface="Goudy Old Style"/>
                <a:cs typeface="Goudy Old Style"/>
              </a:rPr>
              <a:t>: Mass increase of three separate samples of ground 10-mesh zinc/silver chloride mixture. The masses have been normalized to the initial masses of each sample. Note that the third sample (Day 2, Test 1) was taken on a different day than the first two, which were taken on the same day. Because the </a:t>
            </a:r>
            <a:r>
              <a:rPr lang="en-US" sz="2500" dirty="0" err="1" smtClean="0">
                <a:latin typeface="Goudy Old Style"/>
                <a:cs typeface="Goudy Old Style"/>
              </a:rPr>
              <a:t>humidities</a:t>
            </a:r>
            <a:r>
              <a:rPr lang="en-US" sz="2500" dirty="0" smtClean="0">
                <a:latin typeface="Goudy Old Style"/>
                <a:cs typeface="Goudy Old Style"/>
              </a:rPr>
              <a:t> of the two days were different, it is unsurprising that the third series’ slope is very slightly different from the other two, which are nearly identical. </a:t>
            </a:r>
            <a:endParaRPr lang="en-US" sz="2500" dirty="0">
              <a:latin typeface="Goudy Old Style"/>
              <a:cs typeface="Goudy Old Style"/>
            </a:endParaRPr>
          </a:p>
        </p:txBody>
      </p:sp>
      <p:sp>
        <p:nvSpPr>
          <p:cNvPr id="62" name="Rectangle 61"/>
          <p:cNvSpPr/>
          <p:nvPr/>
        </p:nvSpPr>
        <p:spPr>
          <a:xfrm>
            <a:off x="28803614" y="24255342"/>
            <a:ext cx="10312386" cy="2446824"/>
          </a:xfrm>
          <a:prstGeom prst="rect">
            <a:avLst/>
          </a:prstGeom>
        </p:spPr>
        <p:txBody>
          <a:bodyPr wrap="square">
            <a:spAutoFit/>
          </a:bodyPr>
          <a:lstStyle/>
          <a:p>
            <a:pPr algn="just"/>
            <a:r>
              <a:rPr lang="en-US" sz="2550" dirty="0" smtClean="0">
                <a:latin typeface="Goudy Old Style"/>
                <a:cs typeface="Goudy Old Style"/>
              </a:rPr>
              <a:t>1. </a:t>
            </a:r>
            <a:r>
              <a:rPr lang="en-US" sz="2550" dirty="0" err="1" smtClean="0">
                <a:latin typeface="Goudy Old Style"/>
                <a:cs typeface="Goudy Old Style"/>
              </a:rPr>
              <a:t>Takacs</a:t>
            </a:r>
            <a:r>
              <a:rPr lang="en-US" sz="2550" dirty="0" smtClean="0">
                <a:latin typeface="Goudy Old Style"/>
                <a:cs typeface="Goudy Old Style"/>
              </a:rPr>
              <a:t>, L. (2007). The </a:t>
            </a:r>
            <a:r>
              <a:rPr lang="en-US" sz="2550" dirty="0" err="1" smtClean="0">
                <a:latin typeface="Goudy Old Style"/>
                <a:cs typeface="Goudy Old Style"/>
              </a:rPr>
              <a:t>mechanochemical</a:t>
            </a:r>
            <a:r>
              <a:rPr lang="en-US" sz="2550" dirty="0" smtClean="0">
                <a:latin typeface="Goudy Old Style"/>
                <a:cs typeface="Goudy Old Style"/>
              </a:rPr>
              <a:t> reduction of </a:t>
            </a:r>
            <a:r>
              <a:rPr lang="en-US" sz="2550" dirty="0" err="1" smtClean="0">
                <a:latin typeface="Goudy Old Style"/>
                <a:cs typeface="Goudy Old Style"/>
              </a:rPr>
              <a:t>AgCl</a:t>
            </a:r>
            <a:r>
              <a:rPr lang="en-US" sz="2550" dirty="0" smtClean="0">
                <a:latin typeface="Goudy Old Style"/>
                <a:cs typeface="Goudy Old Style"/>
              </a:rPr>
              <a:t> with metals: revisiting an experiment of M. Faraday. Journal of Thermal Analysis and </a:t>
            </a:r>
            <a:r>
              <a:rPr lang="en-US" sz="2550" dirty="0" err="1" smtClean="0">
                <a:latin typeface="Goudy Old Style"/>
                <a:cs typeface="Goudy Old Style"/>
              </a:rPr>
              <a:t>Calorimetry</a:t>
            </a:r>
            <a:r>
              <a:rPr lang="en-US" sz="2550" dirty="0" smtClean="0">
                <a:latin typeface="Goudy Old Style"/>
                <a:cs typeface="Goudy Old Style"/>
              </a:rPr>
              <a:t>, 90(1), 81-84.</a:t>
            </a:r>
          </a:p>
          <a:p>
            <a:pPr algn="just"/>
            <a:r>
              <a:rPr lang="en-US" sz="2550" dirty="0" smtClean="0">
                <a:latin typeface="Goudy Old Style"/>
                <a:cs typeface="Goudy Old Style"/>
              </a:rPr>
              <a:t>2. </a:t>
            </a:r>
            <a:r>
              <a:rPr lang="en-US" sz="2550" dirty="0" err="1" smtClean="0">
                <a:latin typeface="Goudy Old Style"/>
                <a:cs typeface="Goudy Old Style"/>
              </a:rPr>
              <a:t>Guo</a:t>
            </a:r>
            <a:r>
              <a:rPr lang="en-US" sz="2550" dirty="0" smtClean="0">
                <a:latin typeface="Goudy Old Style"/>
                <a:cs typeface="Goudy Old Style"/>
              </a:rPr>
              <a:t>, X., Xiang, D., </a:t>
            </a:r>
            <a:r>
              <a:rPr lang="en-US" sz="2550" dirty="0" err="1" smtClean="0">
                <a:latin typeface="Goudy Old Style"/>
                <a:cs typeface="Goudy Old Style"/>
              </a:rPr>
              <a:t>Duan</a:t>
            </a:r>
            <a:r>
              <a:rPr lang="en-US" sz="2550" dirty="0" smtClean="0">
                <a:latin typeface="Goudy Old Style"/>
                <a:cs typeface="Goudy Old Style"/>
              </a:rPr>
              <a:t>, G., &amp; </a:t>
            </a:r>
            <a:r>
              <a:rPr lang="en-US" sz="2550" dirty="0" err="1" smtClean="0">
                <a:latin typeface="Goudy Old Style"/>
                <a:cs typeface="Goudy Old Style"/>
              </a:rPr>
              <a:t>Mou</a:t>
            </a:r>
            <a:r>
              <a:rPr lang="en-US" sz="2550" dirty="0" smtClean="0">
                <a:latin typeface="Goudy Old Style"/>
                <a:cs typeface="Goudy Old Style"/>
              </a:rPr>
              <a:t>, P. (2010). A review of </a:t>
            </a:r>
            <a:r>
              <a:rPr lang="en-US" sz="2550" dirty="0" err="1" smtClean="0">
                <a:latin typeface="Goudy Old Style"/>
                <a:cs typeface="Goudy Old Style"/>
              </a:rPr>
              <a:t>mechanochemistry</a:t>
            </a:r>
            <a:r>
              <a:rPr lang="en-US" sz="2550" dirty="0" smtClean="0">
                <a:latin typeface="Goudy Old Style"/>
                <a:cs typeface="Goudy Old Style"/>
              </a:rPr>
              <a:t> applications in waste management. Waste Management, 30, 4-10.</a:t>
            </a:r>
          </a:p>
        </p:txBody>
      </p:sp>
      <p:pic>
        <p:nvPicPr>
          <p:cNvPr id="49" name="Picture 48"/>
          <p:cNvPicPr>
            <a:picLocks noChangeAspect="1"/>
          </p:cNvPicPr>
          <p:nvPr/>
        </p:nvPicPr>
        <p:blipFill>
          <a:blip r:embed="rId16"/>
          <a:stretch>
            <a:fillRect/>
          </a:stretch>
        </p:blipFill>
        <p:spPr>
          <a:xfrm>
            <a:off x="18140077" y="10005706"/>
            <a:ext cx="4923125" cy="3880625"/>
          </a:xfrm>
          <a:prstGeom prst="rect">
            <a:avLst/>
          </a:prstGeom>
        </p:spPr>
      </p:pic>
      <p:pic>
        <p:nvPicPr>
          <p:cNvPr id="42" name="Picture 41"/>
          <p:cNvPicPr>
            <a:picLocks noChangeAspect="1"/>
          </p:cNvPicPr>
          <p:nvPr/>
        </p:nvPicPr>
        <p:blipFill>
          <a:blip r:embed="rId17"/>
          <a:stretch>
            <a:fillRect/>
          </a:stretch>
        </p:blipFill>
        <p:spPr>
          <a:xfrm>
            <a:off x="23202992" y="9995892"/>
            <a:ext cx="4918119" cy="3890439"/>
          </a:xfrm>
          <a:prstGeom prst="rect">
            <a:avLst/>
          </a:prstGeom>
        </p:spPr>
      </p:pic>
      <p:graphicFrame>
        <p:nvGraphicFramePr>
          <p:cNvPr id="51" name="Chart 50"/>
          <p:cNvGraphicFramePr>
            <a:graphicFrameLocks noGrp="1"/>
          </p:cNvGraphicFramePr>
          <p:nvPr/>
        </p:nvGraphicFramePr>
        <p:xfrm>
          <a:off x="13053333" y="15262687"/>
          <a:ext cx="5902448" cy="4385831"/>
        </p:xfrm>
        <a:graphic>
          <a:graphicData uri="http://schemas.openxmlformats.org/drawingml/2006/chart">
            <c:chart xmlns:c="http://schemas.openxmlformats.org/drawingml/2006/chart" xmlns:r="http://schemas.openxmlformats.org/officeDocument/2006/relationships" r:id="rId18"/>
          </a:graphicData>
        </a:graphic>
      </p:graphicFrame>
      <p:sp>
        <p:nvSpPr>
          <p:cNvPr id="55" name="Rectangle 54"/>
          <p:cNvSpPr/>
          <p:nvPr/>
        </p:nvSpPr>
        <p:spPr>
          <a:xfrm>
            <a:off x="13066788" y="9138340"/>
            <a:ext cx="4912582" cy="861774"/>
          </a:xfrm>
          <a:prstGeom prst="rect">
            <a:avLst/>
          </a:prstGeom>
        </p:spPr>
        <p:txBody>
          <a:bodyPr wrap="square" anchor="t">
            <a:spAutoFit/>
          </a:bodyPr>
          <a:lstStyle/>
          <a:p>
            <a:pPr algn="just"/>
            <a:r>
              <a:rPr lang="en-US" sz="2500" dirty="0">
                <a:solidFill>
                  <a:srgbClr val="9BBB59"/>
                </a:solidFill>
                <a:latin typeface="Goudy Old Style"/>
                <a:cs typeface="Goudy Old Style"/>
              </a:rPr>
              <a:t>Figure</a:t>
            </a:r>
            <a:r>
              <a:rPr lang="en-US" sz="2500" dirty="0" smtClean="0">
                <a:solidFill>
                  <a:srgbClr val="9BBB59"/>
                </a:solidFill>
                <a:latin typeface="Goudy Old Style"/>
                <a:cs typeface="Goudy Old Style"/>
              </a:rPr>
              <a:t> </a:t>
            </a:r>
            <a:r>
              <a:rPr lang="en-US" sz="2500" dirty="0">
                <a:solidFill>
                  <a:srgbClr val="9BBB59"/>
                </a:solidFill>
                <a:latin typeface="Goudy Old Style"/>
                <a:cs typeface="Goudy Old Style"/>
              </a:rPr>
              <a:t>7</a:t>
            </a:r>
            <a:r>
              <a:rPr lang="en-US" sz="2500" dirty="0" smtClean="0">
                <a:latin typeface="Goudy Old Style"/>
                <a:cs typeface="Goudy Old Style"/>
              </a:rPr>
              <a:t>: Particle size distribution of </a:t>
            </a:r>
            <a:r>
              <a:rPr lang="en-US" sz="2500" dirty="0" err="1" smtClean="0">
                <a:latin typeface="Goudy Old Style"/>
                <a:cs typeface="Goudy Old Style"/>
              </a:rPr>
              <a:t>unground</a:t>
            </a:r>
            <a:r>
              <a:rPr lang="en-US" sz="2500" dirty="0" smtClean="0">
                <a:latin typeface="Goudy Old Style"/>
                <a:cs typeface="Goudy Old Style"/>
              </a:rPr>
              <a:t> 30-mesh zinc</a:t>
            </a:r>
            <a:endParaRPr lang="en-US" sz="2500" dirty="0">
              <a:latin typeface="Goudy Old Style"/>
              <a:cs typeface="Goudy Old Style"/>
            </a:endParaRPr>
          </a:p>
        </p:txBody>
      </p:sp>
      <p:sp>
        <p:nvSpPr>
          <p:cNvPr id="63" name="Rectangle 62"/>
          <p:cNvSpPr/>
          <p:nvPr/>
        </p:nvSpPr>
        <p:spPr>
          <a:xfrm>
            <a:off x="13062711" y="13880816"/>
            <a:ext cx="4916658" cy="861774"/>
          </a:xfrm>
          <a:prstGeom prst="rect">
            <a:avLst/>
          </a:prstGeom>
        </p:spPr>
        <p:txBody>
          <a:bodyPr wrap="square">
            <a:spAutoFit/>
          </a:bodyPr>
          <a:lstStyle/>
          <a:p>
            <a:pPr algn="just"/>
            <a:r>
              <a:rPr lang="en-US" sz="2500" dirty="0">
                <a:solidFill>
                  <a:srgbClr val="9BBB59"/>
                </a:solidFill>
                <a:latin typeface="Goudy Old Style"/>
                <a:cs typeface="Goudy Old Style"/>
              </a:rPr>
              <a:t>Figure</a:t>
            </a:r>
            <a:r>
              <a:rPr lang="en-US" sz="2500" dirty="0" smtClean="0">
                <a:solidFill>
                  <a:srgbClr val="9BBB59"/>
                </a:solidFill>
                <a:latin typeface="Goudy Old Style"/>
                <a:cs typeface="Goudy Old Style"/>
              </a:rPr>
              <a:t> 8</a:t>
            </a:r>
            <a:r>
              <a:rPr lang="en-US" sz="2500" dirty="0" smtClean="0">
                <a:latin typeface="Goudy Old Style"/>
                <a:cs typeface="Goudy Old Style"/>
              </a:rPr>
              <a:t>: Particle size distribution of ground 30-mesh zinc</a:t>
            </a:r>
            <a:endParaRPr lang="en-US" sz="2500" dirty="0">
              <a:latin typeface="Goudy Old Style"/>
              <a:cs typeface="Goudy Old Style"/>
            </a:endParaRPr>
          </a:p>
        </p:txBody>
      </p:sp>
      <p:sp>
        <p:nvSpPr>
          <p:cNvPr id="64" name="Rectangle 63"/>
          <p:cNvSpPr/>
          <p:nvPr/>
        </p:nvSpPr>
        <p:spPr>
          <a:xfrm>
            <a:off x="18135846" y="9132972"/>
            <a:ext cx="4912582" cy="477054"/>
          </a:xfrm>
          <a:prstGeom prst="rect">
            <a:avLst/>
          </a:prstGeom>
        </p:spPr>
        <p:txBody>
          <a:bodyPr wrap="square" anchor="t">
            <a:spAutoFit/>
          </a:bodyPr>
          <a:lstStyle/>
          <a:p>
            <a:pPr algn="just"/>
            <a:r>
              <a:rPr lang="en-US" sz="2500" dirty="0" smtClean="0">
                <a:solidFill>
                  <a:srgbClr val="9BBB59"/>
                </a:solidFill>
                <a:latin typeface="Goudy Old Style"/>
                <a:cs typeface="Goudy Old Style"/>
              </a:rPr>
              <a:t>Figure 9</a:t>
            </a:r>
            <a:r>
              <a:rPr lang="en-US" sz="2500" dirty="0" smtClean="0">
                <a:latin typeface="Goudy Old Style"/>
                <a:cs typeface="Goudy Old Style"/>
              </a:rPr>
              <a:t>: XRD results of 30-mesh zinc</a:t>
            </a:r>
            <a:endParaRPr lang="en-US" sz="2500" dirty="0">
              <a:latin typeface="Goudy Old Style"/>
              <a:cs typeface="Goudy Old Style"/>
            </a:endParaRPr>
          </a:p>
        </p:txBody>
      </p:sp>
      <p:sp>
        <p:nvSpPr>
          <p:cNvPr id="65" name="Rectangle 64"/>
          <p:cNvSpPr/>
          <p:nvPr/>
        </p:nvSpPr>
        <p:spPr>
          <a:xfrm>
            <a:off x="23204905" y="9134717"/>
            <a:ext cx="4912582" cy="861774"/>
          </a:xfrm>
          <a:prstGeom prst="rect">
            <a:avLst/>
          </a:prstGeom>
        </p:spPr>
        <p:txBody>
          <a:bodyPr wrap="square">
            <a:spAutoFit/>
          </a:bodyPr>
          <a:lstStyle/>
          <a:p>
            <a:pPr algn="just"/>
            <a:r>
              <a:rPr lang="en-US" sz="2500" dirty="0" smtClean="0">
                <a:solidFill>
                  <a:srgbClr val="9BBB59"/>
                </a:solidFill>
                <a:latin typeface="Goudy Old Style"/>
                <a:cs typeface="Goudy Old Style"/>
              </a:rPr>
              <a:t>Figure 10</a:t>
            </a:r>
            <a:r>
              <a:rPr lang="en-US" sz="2500" dirty="0" smtClean="0">
                <a:latin typeface="Goudy Old Style"/>
                <a:cs typeface="Goudy Old Style"/>
              </a:rPr>
              <a:t>: XRD results of silver chloride</a:t>
            </a:r>
            <a:endParaRPr lang="en-US" sz="2500" dirty="0">
              <a:latin typeface="Goudy Old Style"/>
              <a:cs typeface="Goudy Old Style"/>
            </a:endParaRPr>
          </a:p>
        </p:txBody>
      </p:sp>
      <p:sp>
        <p:nvSpPr>
          <p:cNvPr id="66" name="Rectangle 65"/>
          <p:cNvSpPr/>
          <p:nvPr/>
        </p:nvSpPr>
        <p:spPr>
          <a:xfrm>
            <a:off x="18150363" y="13877194"/>
            <a:ext cx="4912582" cy="1246495"/>
          </a:xfrm>
          <a:prstGeom prst="rect">
            <a:avLst/>
          </a:prstGeom>
        </p:spPr>
        <p:txBody>
          <a:bodyPr wrap="square">
            <a:spAutoFit/>
          </a:bodyPr>
          <a:lstStyle/>
          <a:p>
            <a:pPr algn="just"/>
            <a:r>
              <a:rPr lang="en-US" sz="2500" dirty="0" smtClean="0">
                <a:solidFill>
                  <a:srgbClr val="9BBB59"/>
                </a:solidFill>
                <a:latin typeface="Goudy Old Style"/>
                <a:cs typeface="Goudy Old Style"/>
              </a:rPr>
              <a:t>Figure 11</a:t>
            </a:r>
            <a:r>
              <a:rPr lang="en-US" sz="2500" dirty="0" smtClean="0">
                <a:latin typeface="Goudy Old Style"/>
                <a:cs typeface="Goudy Old Style"/>
              </a:rPr>
              <a:t>: XRD results of ground 30-mesh zinc/silver chloride mixture immediately after grinding</a:t>
            </a:r>
            <a:endParaRPr lang="en-US" sz="2500" dirty="0">
              <a:latin typeface="Goudy Old Style"/>
              <a:cs typeface="Goudy Old Style"/>
            </a:endParaRPr>
          </a:p>
        </p:txBody>
      </p:sp>
      <p:sp>
        <p:nvSpPr>
          <p:cNvPr id="67" name="Rectangle 66"/>
          <p:cNvSpPr/>
          <p:nvPr/>
        </p:nvSpPr>
        <p:spPr>
          <a:xfrm>
            <a:off x="23201279" y="13866311"/>
            <a:ext cx="4912582" cy="1246495"/>
          </a:xfrm>
          <a:prstGeom prst="rect">
            <a:avLst/>
          </a:prstGeom>
        </p:spPr>
        <p:txBody>
          <a:bodyPr wrap="square">
            <a:spAutoFit/>
          </a:bodyPr>
          <a:lstStyle/>
          <a:p>
            <a:pPr algn="just"/>
            <a:r>
              <a:rPr lang="en-US" sz="2500" dirty="0" smtClean="0">
                <a:solidFill>
                  <a:srgbClr val="9BBB59"/>
                </a:solidFill>
                <a:latin typeface="Goudy Old Style"/>
                <a:cs typeface="Goudy Old Style"/>
              </a:rPr>
              <a:t>Figure 12</a:t>
            </a:r>
            <a:r>
              <a:rPr lang="en-US" sz="2500" dirty="0" smtClean="0">
                <a:latin typeface="Goudy Old Style"/>
                <a:cs typeface="Goudy Old Style"/>
              </a:rPr>
              <a:t>: XRD results of ground 30-mesh zinc/silver chloride mixture one day after grinding</a:t>
            </a:r>
            <a:endParaRPr lang="en-US" sz="2500" dirty="0">
              <a:latin typeface="Goudy Old Style"/>
              <a:cs typeface="Goudy Old Style"/>
            </a:endParaRPr>
          </a:p>
        </p:txBody>
      </p:sp>
      <p:sp>
        <p:nvSpPr>
          <p:cNvPr id="50" name="TextBox 49"/>
          <p:cNvSpPr txBox="1"/>
          <p:nvPr/>
        </p:nvSpPr>
        <p:spPr>
          <a:xfrm>
            <a:off x="28821287" y="8853685"/>
            <a:ext cx="10303179" cy="14403945"/>
          </a:xfrm>
          <a:prstGeom prst="rect">
            <a:avLst/>
          </a:prstGeom>
          <a:noFill/>
        </p:spPr>
        <p:txBody>
          <a:bodyPr wrap="square" rtlCol="0">
            <a:spAutoFit/>
          </a:bodyPr>
          <a:lstStyle/>
          <a:p>
            <a:pPr algn="just">
              <a:spcAft>
                <a:spcPts val="600"/>
              </a:spcAft>
              <a:buFont typeface="Arial"/>
              <a:buChar char="•"/>
            </a:pPr>
            <a:r>
              <a:rPr lang="en-US" sz="3600" dirty="0" smtClean="0">
                <a:latin typeface="Goudy Old Style"/>
                <a:cs typeface="Goudy Old Style"/>
              </a:rPr>
              <a:t>Size modulus </a:t>
            </a:r>
            <a:r>
              <a:rPr lang="en-US" sz="3600" dirty="0" err="1" smtClean="0">
                <a:latin typeface="Goudy Old Style"/>
                <a:cs typeface="Goudy Old Style"/>
              </a:rPr>
              <a:t>k</a:t>
            </a:r>
            <a:r>
              <a:rPr lang="en-US" sz="3600" dirty="0" smtClean="0">
                <a:latin typeface="Goudy Old Style"/>
                <a:cs typeface="Goudy Old Style"/>
              </a:rPr>
              <a:t> of </a:t>
            </a:r>
            <a:r>
              <a:rPr lang="en-US" sz="3600" dirty="0" err="1" smtClean="0">
                <a:latin typeface="Goudy Old Style"/>
                <a:cs typeface="Goudy Old Style"/>
              </a:rPr>
              <a:t>unground</a:t>
            </a:r>
            <a:r>
              <a:rPr lang="en-US" sz="3600" dirty="0" smtClean="0">
                <a:latin typeface="Goudy Old Style"/>
                <a:cs typeface="Goudy Old Style"/>
              </a:rPr>
              <a:t> 30-mesh zinc (</a:t>
            </a:r>
            <a:r>
              <a:rPr lang="en-US" sz="3600" dirty="0" smtClean="0">
                <a:solidFill>
                  <a:schemeClr val="accent3"/>
                </a:solidFill>
                <a:latin typeface="Goudy Old Style"/>
                <a:cs typeface="Goudy Old Style"/>
              </a:rPr>
              <a:t>Figure 7</a:t>
            </a:r>
            <a:r>
              <a:rPr lang="en-US" sz="3600" dirty="0" smtClean="0">
                <a:latin typeface="Goudy Old Style"/>
                <a:cs typeface="Goudy Old Style"/>
              </a:rPr>
              <a:t>) is 568.33 µ</a:t>
            </a:r>
            <a:r>
              <a:rPr lang="en-US" sz="3600" dirty="0" err="1" smtClean="0">
                <a:latin typeface="Goudy Old Style"/>
                <a:cs typeface="Goudy Old Style"/>
              </a:rPr>
              <a:t>m</a:t>
            </a:r>
            <a:r>
              <a:rPr lang="en-US" sz="3600" dirty="0" smtClean="0">
                <a:latin typeface="Goudy Old Style"/>
                <a:cs typeface="Goudy Old Style"/>
              </a:rPr>
              <a:t>, which closely approximates expected value of 589 µ</a:t>
            </a:r>
            <a:r>
              <a:rPr lang="en-US" sz="3600" dirty="0" err="1" smtClean="0">
                <a:latin typeface="Goudy Old Style"/>
                <a:cs typeface="Goudy Old Style"/>
              </a:rPr>
              <a:t>m</a:t>
            </a:r>
            <a:r>
              <a:rPr lang="en-US" sz="3600" dirty="0" smtClean="0">
                <a:latin typeface="Goudy Old Style"/>
                <a:cs typeface="Goudy Old Style"/>
              </a:rPr>
              <a:t> for US mesh 30.</a:t>
            </a:r>
          </a:p>
          <a:p>
            <a:pPr algn="just">
              <a:spcAft>
                <a:spcPts val="600"/>
              </a:spcAft>
              <a:buFont typeface="Arial"/>
              <a:buChar char="•"/>
            </a:pPr>
            <a:r>
              <a:rPr lang="en-US" sz="3600" dirty="0" smtClean="0">
                <a:latin typeface="Goudy Old Style"/>
                <a:cs typeface="Goudy Old Style"/>
              </a:rPr>
              <a:t>Grinding reduces </a:t>
            </a:r>
            <a:r>
              <a:rPr lang="en-US" sz="3600" dirty="0" err="1" smtClean="0">
                <a:latin typeface="Goudy Old Style"/>
                <a:cs typeface="Goudy Old Style"/>
              </a:rPr>
              <a:t>k</a:t>
            </a:r>
            <a:r>
              <a:rPr lang="en-US" sz="3600" dirty="0" smtClean="0">
                <a:latin typeface="Goudy Old Style"/>
                <a:cs typeface="Goudy Old Style"/>
              </a:rPr>
              <a:t> to 368.81 µ</a:t>
            </a:r>
            <a:r>
              <a:rPr lang="en-US" sz="3600" dirty="0" err="1" smtClean="0">
                <a:latin typeface="Goudy Old Style"/>
                <a:cs typeface="Goudy Old Style"/>
              </a:rPr>
              <a:t>m</a:t>
            </a:r>
            <a:r>
              <a:rPr lang="en-US" sz="3600" dirty="0" smtClean="0">
                <a:latin typeface="Goudy Old Style"/>
                <a:cs typeface="Goudy Old Style"/>
              </a:rPr>
              <a:t> and distribution modulus </a:t>
            </a:r>
            <a:r>
              <a:rPr lang="en-US" sz="3600" dirty="0" err="1" smtClean="0"/>
              <a:t>α</a:t>
            </a:r>
            <a:r>
              <a:rPr lang="en-US" sz="3600" dirty="0" smtClean="0"/>
              <a:t> </a:t>
            </a:r>
            <a:r>
              <a:rPr lang="en-US" sz="3600" dirty="0" smtClean="0">
                <a:latin typeface="Goudy Old Style"/>
                <a:cs typeface="Goudy Old Style"/>
              </a:rPr>
              <a:t>decreases from 2.92 to 2.59, i.e. the width of distribution increases (</a:t>
            </a:r>
            <a:r>
              <a:rPr lang="en-US" sz="3600" dirty="0" smtClean="0">
                <a:solidFill>
                  <a:srgbClr val="9BBB59"/>
                </a:solidFill>
                <a:latin typeface="Goudy Old Style"/>
                <a:cs typeface="Goudy Old Style"/>
              </a:rPr>
              <a:t>Figure 8</a:t>
            </a:r>
            <a:r>
              <a:rPr lang="en-US" sz="3600" dirty="0" smtClean="0">
                <a:latin typeface="Goudy Old Style"/>
                <a:cs typeface="Goudy Old Style"/>
              </a:rPr>
              <a:t>).</a:t>
            </a:r>
          </a:p>
          <a:p>
            <a:pPr algn="just">
              <a:spcAft>
                <a:spcPts val="600"/>
              </a:spcAft>
              <a:buFont typeface="Arial"/>
              <a:buChar char="•"/>
            </a:pPr>
            <a:r>
              <a:rPr lang="en-US" sz="3600" dirty="0" smtClean="0">
                <a:latin typeface="Goudy Old Style"/>
                <a:cs typeface="Goudy Old Style"/>
              </a:rPr>
              <a:t>According to XRD, the original samples of 30-mesh zinc and silver chloride were pure (</a:t>
            </a:r>
            <a:r>
              <a:rPr lang="en-US" sz="3600" dirty="0" smtClean="0">
                <a:solidFill>
                  <a:srgbClr val="9BBB59"/>
                </a:solidFill>
                <a:latin typeface="Goudy Old Style"/>
                <a:cs typeface="Goudy Old Style"/>
              </a:rPr>
              <a:t>Figures 9 </a:t>
            </a:r>
            <a:r>
              <a:rPr lang="en-US" sz="3600" dirty="0" smtClean="0">
                <a:solidFill>
                  <a:srgbClr val="000000"/>
                </a:solidFill>
                <a:latin typeface="Goudy Old Style"/>
                <a:cs typeface="Goudy Old Style"/>
              </a:rPr>
              <a:t>&amp;</a:t>
            </a:r>
            <a:r>
              <a:rPr lang="en-US" sz="3600" dirty="0" smtClean="0">
                <a:solidFill>
                  <a:srgbClr val="9BBB59"/>
                </a:solidFill>
                <a:latin typeface="Goudy Old Style"/>
                <a:cs typeface="Goudy Old Style"/>
              </a:rPr>
              <a:t> 10</a:t>
            </a:r>
            <a:r>
              <a:rPr lang="en-US" sz="3600" dirty="0" smtClean="0">
                <a:latin typeface="Goudy Old Style"/>
                <a:cs typeface="Goudy Old Style"/>
              </a:rPr>
              <a:t>).</a:t>
            </a:r>
          </a:p>
          <a:p>
            <a:pPr algn="just">
              <a:spcAft>
                <a:spcPts val="600"/>
              </a:spcAft>
              <a:buFont typeface="Arial"/>
              <a:buChar char="•"/>
            </a:pPr>
            <a:r>
              <a:rPr lang="en-US" sz="3600" dirty="0" smtClean="0">
                <a:latin typeface="Goudy Old Style"/>
                <a:cs typeface="Goudy Old Style"/>
              </a:rPr>
              <a:t>After grinding, mixture visibly changes — compare original samples of zinc and silver chloride (</a:t>
            </a:r>
            <a:r>
              <a:rPr lang="en-US" sz="3600" dirty="0" smtClean="0">
                <a:solidFill>
                  <a:srgbClr val="9BBB59"/>
                </a:solidFill>
                <a:latin typeface="Goudy Old Style"/>
                <a:cs typeface="Goudy Old Style"/>
              </a:rPr>
              <a:t>Figures 5 </a:t>
            </a:r>
            <a:r>
              <a:rPr lang="en-US" sz="3600" dirty="0" smtClean="0">
                <a:latin typeface="Goudy Old Style"/>
                <a:cs typeface="Goudy Old Style"/>
              </a:rPr>
              <a:t>&amp;</a:t>
            </a:r>
            <a:r>
              <a:rPr lang="en-US" sz="3600" dirty="0" smtClean="0">
                <a:solidFill>
                  <a:srgbClr val="9BBB59"/>
                </a:solidFill>
                <a:latin typeface="Goudy Old Style"/>
                <a:cs typeface="Goudy Old Style"/>
              </a:rPr>
              <a:t> 6</a:t>
            </a:r>
            <a:r>
              <a:rPr lang="en-US" sz="3600" dirty="0" smtClean="0">
                <a:latin typeface="Goudy Old Style"/>
                <a:cs typeface="Goudy Old Style"/>
              </a:rPr>
              <a:t>) to ground mixture (</a:t>
            </a:r>
            <a:r>
              <a:rPr lang="en-US" sz="3600" dirty="0" smtClean="0">
                <a:solidFill>
                  <a:srgbClr val="9BBB59"/>
                </a:solidFill>
                <a:latin typeface="Goudy Old Style"/>
                <a:cs typeface="Goudy Old Style"/>
              </a:rPr>
              <a:t>Figure 14</a:t>
            </a:r>
            <a:r>
              <a:rPr lang="en-US" sz="3600" dirty="0" smtClean="0">
                <a:latin typeface="Goudy Old Style"/>
                <a:cs typeface="Goudy Old Style"/>
              </a:rPr>
              <a:t>).</a:t>
            </a:r>
          </a:p>
          <a:p>
            <a:pPr algn="just">
              <a:spcAft>
                <a:spcPts val="600"/>
              </a:spcAft>
              <a:buFont typeface="Arial"/>
              <a:buChar char="•"/>
            </a:pPr>
            <a:r>
              <a:rPr lang="en-US" sz="3600" dirty="0" smtClean="0">
                <a:latin typeface="Goudy Old Style"/>
                <a:cs typeface="Goudy Old Style"/>
              </a:rPr>
              <a:t>XRD shows that freshly ground zinc/silver chloride mixture contains metallic silver, zinc, and zinc chloride hydroxide (</a:t>
            </a:r>
            <a:r>
              <a:rPr lang="en-US" sz="3600" dirty="0" smtClean="0">
                <a:solidFill>
                  <a:schemeClr val="accent3"/>
                </a:solidFill>
                <a:latin typeface="Goudy Old Style"/>
                <a:cs typeface="Goudy Old Style"/>
              </a:rPr>
              <a:t>Figure 11</a:t>
            </a:r>
            <a:r>
              <a:rPr lang="en-US" sz="3600" dirty="0" smtClean="0">
                <a:latin typeface="Goudy Old Style"/>
                <a:cs typeface="Goudy Old Style"/>
              </a:rPr>
              <a:t>).</a:t>
            </a:r>
          </a:p>
          <a:p>
            <a:pPr algn="just">
              <a:spcAft>
                <a:spcPts val="600"/>
              </a:spcAft>
              <a:buFont typeface="Arial"/>
              <a:buChar char="•"/>
            </a:pPr>
            <a:r>
              <a:rPr lang="en-US" sz="3600" dirty="0" smtClean="0">
                <a:latin typeface="Goudy Old Style"/>
                <a:cs typeface="Goudy Old Style"/>
              </a:rPr>
              <a:t>Zinc chloride readily absorbs moisture from the atmosphere to form zinc chloride hydroxide, increasing the mass of the ground zinc/silver chloride samples over time (</a:t>
            </a:r>
            <a:r>
              <a:rPr lang="en-US" sz="3600" dirty="0" smtClean="0">
                <a:solidFill>
                  <a:srgbClr val="9BBB59"/>
                </a:solidFill>
                <a:latin typeface="Goudy Old Style"/>
                <a:cs typeface="Goudy Old Style"/>
              </a:rPr>
              <a:t>Figure 13</a:t>
            </a:r>
            <a:r>
              <a:rPr lang="en-US" sz="3600" dirty="0" smtClean="0">
                <a:latin typeface="Goudy Old Style"/>
                <a:cs typeface="Goudy Old Style"/>
              </a:rPr>
              <a:t>).</a:t>
            </a:r>
          </a:p>
          <a:p>
            <a:pPr algn="just">
              <a:spcAft>
                <a:spcPts val="600"/>
              </a:spcAft>
              <a:buFont typeface="Arial"/>
              <a:buChar char="•"/>
            </a:pPr>
            <a:r>
              <a:rPr lang="en-US" sz="3600" dirty="0" smtClean="0">
                <a:latin typeface="Goudy Old Style"/>
                <a:cs typeface="Goudy Old Style"/>
              </a:rPr>
              <a:t>One-day-old ground zinc/silver chloride mixture contains more zinc chloride hydroxide than freshly ground mixture (compare </a:t>
            </a:r>
            <a:r>
              <a:rPr lang="en-US" sz="3600" dirty="0" smtClean="0">
                <a:solidFill>
                  <a:srgbClr val="9BBB59"/>
                </a:solidFill>
                <a:latin typeface="Goudy Old Style"/>
                <a:cs typeface="Goudy Old Style"/>
              </a:rPr>
              <a:t>Figures 11 </a:t>
            </a:r>
            <a:r>
              <a:rPr lang="en-US" sz="3600" dirty="0" smtClean="0">
                <a:latin typeface="Goudy Old Style"/>
                <a:cs typeface="Goudy Old Style"/>
              </a:rPr>
              <a:t>and </a:t>
            </a:r>
            <a:r>
              <a:rPr lang="en-US" sz="3600" dirty="0" smtClean="0">
                <a:solidFill>
                  <a:srgbClr val="9BBB59"/>
                </a:solidFill>
                <a:latin typeface="Goudy Old Style"/>
                <a:cs typeface="Goudy Old Style"/>
              </a:rPr>
              <a:t>12</a:t>
            </a:r>
            <a:r>
              <a:rPr lang="en-US" sz="3600" dirty="0" smtClean="0">
                <a:latin typeface="Goudy Old Style"/>
                <a:cs typeface="Goudy Old Style"/>
              </a:rPr>
              <a:t>). XRD of the older mixture also shows silver chlorate; however, although silver chlorate was chosen as the best fit for those peaks unaccounted for by the other components, it is not perfect.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1288</TotalTime>
  <Words>1049</Words>
  <Application>Microsoft Office PowerPoint</Application>
  <PresentationFormat>Custom</PresentationFormat>
  <Paragraphs>55</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ilona</dc:creator>
  <cp:lastModifiedBy>aboysen</cp:lastModifiedBy>
  <cp:revision>151</cp:revision>
  <dcterms:created xsi:type="dcterms:W3CDTF">2011-08-02T15:36:10Z</dcterms:created>
  <dcterms:modified xsi:type="dcterms:W3CDTF">2011-08-03T03:13:41Z</dcterms:modified>
</cp:coreProperties>
</file>